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0080625" cy="5670550"/>
  <p:notesSz cx="7772400" cy="10058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 snapToGrid="0" snapToObjects="1">
      <p:cViewPr varScale="1">
        <p:scale>
          <a:sx n="123" d="100"/>
          <a:sy n="123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FD90860-CA16-B649-BFAB-EBF9654231D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A0176D-2B0C-FC4D-87E4-D2B675FED24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7253D4-B189-6F4C-8813-BBD517DC401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3C8DD4-CFCF-FC46-A383-ED880067A6A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69E5A63-64D0-5740-A720-D2FE9AC5616D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32087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9DF271A-AB3D-5E43-8AEF-66DB3AC43C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FA3C45F-ADD6-AE4F-9E65-48606ECA433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2BBADB1C-8BB2-B54B-AD73-2EB50957426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FDA00B-3842-A849-B755-FFC13F30FA7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111CF4-870A-5849-9106-D84C7A8B242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32F9AA-8B60-9F4C-972C-42970D8E754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9231186-7CDB-FE43-95FB-CEB088AC3F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0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8B3B08-3593-7140-8886-DA942AFD57C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187CA66-F624-3048-AE18-83217B90DE9A}" type="slidenum">
              <a:t>1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C9BEA95-D8A6-CF43-995D-89D51E1622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22C325C-3D83-5746-97F7-16A73ABECF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A6EF07-FD67-6547-BB63-BC54209913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EADA5EB-2EC1-4A4E-8D7F-8402CAC762D1}" type="slidenum">
              <a:t>10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B761E42-E411-5248-8904-153776AF93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99E4E3B-B484-AD4F-9885-CEFAF23BF5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557D9B-9695-364B-93B1-1B7C512D930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2EA0B15-EDB7-A245-87AF-89C52C5CFE7A}" type="slidenum">
              <a:t>11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1422740-18C3-D548-9990-FF580B7A34F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E638D55-1F9A-C949-9E2D-04B14331B2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C3AE04-7E93-1240-8B81-E63AE843FC3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3ED2E27-4444-5247-93FA-A4D6D6ADA27A}" type="slidenum">
              <a:t>12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3FA4508-4AA5-2148-84CA-F03714C5AAB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ABBEFBF-957F-F648-B525-70E85F21B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3E7BE4-DD20-254B-A9F2-832C784754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A96E1BA-8F82-F041-A3C9-C9F4C0C6230E}" type="slidenum">
              <a:t>13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EFB158-3FC4-B240-982A-D96CDEA08C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6DBA1FA-AF07-4849-85DC-69B6E117FD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4E0ABE-3965-B340-80AD-F4AC8E9A92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185EDC-33B5-D64A-B9BB-590CB8237820}" type="slidenum">
              <a:t>14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41844A4-EC32-194C-95A8-096083300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9A0EB09-29CA-D946-AF63-5802AC5ABE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25BD0C-2BCE-B242-9F2C-5B88DB4FCF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F484463-543F-AA48-B17E-095CACF55791}" type="slidenum">
              <a:t>15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2E59627-10ED-CE4B-8184-A677DD0CF4E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D908995-49C6-9B4D-AFA4-6EA0C727B9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0D1D4D-8B43-AB4A-A6FA-A8EEFFA955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2ED52ED-B7E2-6F45-9FEA-B60F593093B4}" type="slidenum">
              <a:t>16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E416E77-9428-5940-B43D-7F67A0A2279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1714F9A-F58C-9E47-AE73-9048524283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149C17-B1FA-BF43-AF83-FF683B8B32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F33257F-F72C-8043-9346-694FA1D82D26}" type="slidenum">
              <a:t>17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0D51A39-01F0-5840-92F6-1BDC17C1F8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DB80EF9-9265-D040-A828-B5865C9103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38BB32-A7E2-2944-98F4-B8C40E1616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ECF25AC-D65E-E342-8EC8-494E1AD67459}" type="slidenum">
              <a:t>18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88F3522-7451-3A41-A3FF-0574A27CEB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6A4F073-A972-564E-9C96-D0B7344516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878519-5BE1-CA41-828A-A0223893D6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6A75ABA-27CD-F74B-9FC9-87BF4847B3FE}" type="slidenum">
              <a:t>19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C6C659-7B60-164B-8EF1-0DF534AE4B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7B0F365-54C0-124E-A08A-FDCE1295D5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18E509-4FC2-D041-8B2E-4692EE3F86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5BFBEEC-22D4-7049-A655-7E103B6C6184}" type="slidenum">
              <a:t>2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09EB5BF-C767-E84D-AC64-D29A75D397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0B8600C-3192-7F43-A50B-358996A546B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97D2C5-161B-3540-A049-74B6F72255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FC0B325-A488-D145-8340-DD155543163B}" type="slidenum">
              <a:t>20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A7D3C36-C437-224A-889B-EA2DDA5D74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F7B9F41-45FF-184E-A606-B9BCC9ED25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5F5F59-9968-4D4C-A7E4-8359A44348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00F0979-C037-A848-A14D-7D7576FDEFEE}" type="slidenum">
              <a:t>21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FAB9891-5573-A34E-8826-6106B5AF00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9D7D799-217D-AD43-A417-024A6AB4F3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143BF6-6870-424A-80B2-5DA8EE0E15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9ACA23-ACA4-6148-831C-DBD71856E974}" type="slidenum">
              <a:t>22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B3B1D37-AB8D-F74C-A350-F3FD21B743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0A4010E-5F2A-FB40-8155-D3EC0F5477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F91560-21F6-0E44-9718-0FE46C2CF6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1668EA-6208-C04A-8C49-1D24491F7D7C}" type="slidenum">
              <a:t>23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2174715-1B8E-7448-83ED-267C201ACB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E7A6DE2-840E-6943-A58B-15CFA23588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503039-1DB7-674B-86D4-32B803B0BB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4302806-4B3F-4740-A99C-365C6C73601D}" type="slidenum">
              <a:t>24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90C23B8-2301-EA49-987B-694CE81D990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88A869D-EDB3-7E43-8004-64A7329BC3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EFC7DC-4CF8-FF41-92CB-3C254FE62B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2A6B0AF-9E54-2940-B12C-914CEF83DC06}" type="slidenum">
              <a:t>25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2C72452-15B5-4B4A-B1ED-D86C90FD9D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E4C833C-5E3E-054B-8E35-F2A4E179F4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02532A-2A98-1E4E-87B7-86DC491AB7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C03A5C0-40F1-0B40-8BF8-2BB668119E13}" type="slidenum">
              <a:t>26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58463B0-1281-EC4A-A5EB-CE92BFAF05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27E0F90-DC7C-E749-A588-AE3E7432F1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C7645F-F1D8-DB44-BA01-461D9FCC3B2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B17E25E-01A2-9542-A337-5317A266083A}" type="slidenum">
              <a:t>27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A5D2F9D-1CB7-FF49-8319-D8F3301251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304D9D3-F546-6842-A8E7-580E603FA2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886FE5-2544-984D-9FCF-D59D67971B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0D6D80B-5885-604C-933D-C5585043DCA0}" type="slidenum">
              <a:t>28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A4FB3F9-8F9B-3749-A740-E369FA04E1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68584EA-9AE2-5941-AF3C-EAC5C44DBB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65A2B2-E09B-E444-A56B-A102C826FF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49AB99D-305A-7647-8309-7E7B186C8384}" type="slidenum">
              <a:t>29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E2C95B-5CE5-634D-A634-4BFEB63FA2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6D3DF23-FD72-6447-97C3-02C01BA814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4B0279-C261-F74D-8B13-0E8412E5DB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352A114-CE32-5E4A-BF90-CCC2263DF854}" type="slidenum">
              <a:t>3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B4E1F84-731D-914D-A0AA-E232889AD2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CD9D5B6-B824-9742-961F-43CDFFB626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825788-A42F-C849-B86A-5ECEDEDE03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D78F2D-92BF-B342-916D-B2C22C27F06F}" type="slidenum">
              <a:t>30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ECB418A-E63C-2642-A5E9-C84523F1F3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CDF4976-0DD6-0143-BF1E-F124FA48B5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F8B9A5-3AFC-1840-AB5E-02A95DCC12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22B87B7-6EBA-E14A-B726-667FC33CA9AB}" type="slidenum">
              <a:t>31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FA29043-E072-134A-AD90-20C1B740731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53925BD-14AC-6948-B156-B27DCF7662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014025-2BF8-FE40-9C75-F518A99E32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81DBED7-F294-684D-A1F0-A9D7D919247C}" type="slidenum">
              <a:t>32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1D32216-179A-BE4D-BE17-94C0E0E98B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F850A41-71A5-E84C-87FF-A8C92AF77DB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437DCE-FB76-6948-AC12-44CDCFD5FD2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B987937-29A7-FF45-90E4-2AD6393E7A37}" type="slidenum">
              <a:t>33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CD4C8A1-3E03-7D4D-AF04-F8972DC126F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AFE82E0-BE8F-E64A-ADB1-E92E9B6E50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640C9C-4053-D74F-8227-D3D1B2C517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BB0452D-F754-7D4F-AA80-C1B3C588CCBC}" type="slidenum">
              <a:t>34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F0780F4-8AD5-CE49-88E3-E38DD601E64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F9E1040-AE2E-704A-B8C0-6D1035D717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133FFC-A9FE-3741-9AEE-3C84279993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78A8C3C-C8CA-614E-9A96-1ECA709ADF2D}" type="slidenum">
              <a:t>35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830EDBD-AD36-CE41-B919-7B71E6C688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7E99977-E498-0747-A874-23CED2D0FA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668CD7-6E0C-8141-9695-56564D221A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967C619-5095-7D4E-9969-A6BBF9EE9CE4}" type="slidenum">
              <a:t>36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B7CF5FD-F42C-5249-9F3B-8D703CF454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1E21278-A980-7C41-AB3B-1DC75D20D7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A65634-6CDE-5244-BC73-9D46C00A26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F1AA0A-312B-FB4C-B34E-70E22EC368F7}" type="slidenum">
              <a:t>37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8D27F8A-3F77-E944-9431-C0442CBCB2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3759585-4936-1A42-9B6C-98104D42C3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946604-48BE-EA4B-8879-2F4DB5F839C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C0B7EA4-C991-2846-88BC-05D2B760DF7D}" type="slidenum">
              <a:t>38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3C04E05-0705-E246-A75E-C15A38198E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1A3B1A0-301C-4E4C-91ED-6F75CD095A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CBA481-3AED-0A4C-A6FB-D3CD405B1C5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506868B-A31A-2D46-AC40-158A299B4ECC}" type="slidenum">
              <a:t>39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E94FE35-5D42-394D-9A67-726630BC68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9157404-6BAD-5640-808C-9CB9B09F9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38A8C2-2542-2A42-B444-5EDE6D34844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D27FBED-4AB3-2644-8BE1-AAAA03555950}" type="slidenum">
              <a:t>4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B8706AC-796C-F344-AD2A-D8FF01FBDF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3F822F4-36F0-7E4A-B231-60DCE1DB41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39CF21-88A4-F04F-B98A-83DB0D82F7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D018804-D1D9-0B44-94CE-305BC8FA9E5D}" type="slidenum">
              <a:t>40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194A6C8-154B-BF4B-BAD4-FFC2516474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42A9542-DA5D-C24D-BF1A-F82328ED8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DDAB65-9CB9-1646-A072-0F5F14EE759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E1B218D-411F-0147-A849-728504F47716}" type="slidenum">
              <a:t>41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12DCFB1-9680-0C42-A4E7-EFCC972C253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DA88206-60DD-1745-ADEE-B97C6D7F52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59D3E4-F36B-5049-B8C7-86C4BF6A18A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8460036-3F76-F043-8858-D98D26135FD1}" type="slidenum">
              <a:t>42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FB926E8-E9EF-FA4C-9F53-5165530DCE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2D37AEE-6203-F341-B2CE-2B57695137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12D00B-BA7E-3243-BCC7-B5DC2762C9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F7A5C09-42DF-1343-89CE-D4643D7F0C73}" type="slidenum">
              <a:t>43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C74D642-47A8-AF4A-9F47-B491DDA6475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4F25B6C-47F7-1046-BB1B-EAB9D148C9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98D29D-8AA8-0245-A032-B42C98CC35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4521139-0846-E442-8A2B-01EA2A778D22}" type="slidenum">
              <a:t>44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FA85DD8-91C4-9E43-A7AA-4D350047036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F99F956-91AB-B34D-8107-B0BF751F22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6DAA9C-421E-7D40-A7E7-2F6CA18463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66CFD4A-CB1D-EE41-AB1F-E54AA935101B}" type="slidenum">
              <a:t>45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2339D7B-230D-064D-8272-D59FC1109C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D1C39EB-480E-2A49-9D7F-65FF826D6F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3BF529-F888-FA4F-9C0D-5523D8F146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F9D0577-CB7E-3A43-AFA6-46D3B506946E}" type="slidenum">
              <a:t>5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4C80BE3-9E48-C744-B9F1-01036D5404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63E2C5C-9DA3-0A41-B96F-5F7083703A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F74901-8BF0-0F43-B403-EC51735BA7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8D7E766-A3F9-5648-B04E-D7364EB9C325}" type="slidenum">
              <a:t>6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4D3FFE3-9E6B-074A-8E56-84483B9C0D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F03A96F-2027-5E4D-8C1B-7B73434D14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A50E9D-A876-5F4A-9172-23F79A29D2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115C223-558A-954C-9A71-6B012FE7BA9D}" type="slidenum">
              <a:t>7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BF0F2C3-6F11-1446-A143-F0DC758E3E0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57657FD-C180-7F45-AE0D-24325272B0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6771D6-CF2D-6E4D-BE73-B7845CB434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283B9BD-6E01-3440-9065-71C58F1799AB}" type="slidenum">
              <a:t>8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82082DE-999E-ED44-A340-F94F193E14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182D16A-4841-054E-BA19-FF8A940D90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782A18-DE66-A242-8F0A-75269F7536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37DBFEF-5CEA-6D48-B037-8ADEE0373CB0}" type="slidenum">
              <a:t>9</a:t>
            </a:fld>
            <a:endParaRPr lang="en-US"/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D215EC9-6893-EC47-B767-25379D5DF8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B1CDC87-C459-B74B-94FA-669FD184CE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940FD-C865-6D47-B679-6569E7326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E9C264-B076-3940-9D83-931D09849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34D5CB-22E8-1445-8AA5-A845CE31D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CFD456-3E13-AF47-B871-74A53740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BD4891-5C3A-4146-9225-7B7B0A1D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0AFCFF-1D6C-4949-B2EF-B9FA58EF52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4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44BB3-1AF1-7048-B1F0-71B5D6DC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2D7C76-8A98-9A42-A884-26EF38B5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03F778-3ABF-C74B-9007-39BBB34E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0C01E0-EA42-8D4D-B76D-779B6317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538598-579A-874E-9C4E-E0617702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33CA08-5EB0-EB42-8A14-A6DE6E2C21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7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C79B23-EAEE-ED47-BDEF-D20DB7CE1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DE4E17-A61F-5140-8466-AE5E1C51F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9259C4-72EC-0A47-95BD-A5A3510B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60130C-4BEF-634C-9BD4-AA5FCA89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473C42-34DE-3046-88ED-DC0D2AE6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9F7BFE-116C-E744-8DB9-849DB62B71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2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3E27-7119-9344-B52F-2A9DEC44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248BD-6783-C846-8EFF-57656CBB7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BFE021-F54B-D441-BF5E-BF114E8B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8B5461-2857-774C-A9D5-0B79DD42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8B8C65-F8F5-8B4E-8B30-54ECF793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D420C9-909D-D941-836E-33581C0EF0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1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8AF96-3ECD-9340-BE20-FC55F8BD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B71DA6-7F50-3D48-AF8D-EF4901704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8862F-1B1D-AB42-AE07-D31837AE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374482-B057-3342-8395-3240993E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64D40B-C05C-5F46-9701-D986285E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25EA08-7A83-9C4B-A3A8-FE8CEE9DB6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9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B0F0A-B39C-1F47-8CE1-5F8BAEE8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8C38BF-5A03-D24A-B4DE-502D71725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81D5D2-0601-9347-98D5-8E2308046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4808E8-B421-A64D-9A5E-0F42AF6A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31ABBF-A98C-9041-BE68-8913F02B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BA08E0-86EA-B948-B831-E6B4D912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BEBCE1-CF21-8B49-89F5-6D1404FA80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5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E8BA6-B4A9-414C-A493-FAB7A86E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72F1B6-38CE-2C4D-9C15-03C64B8FA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1C77A6-A33F-1944-AB5E-28744DBF0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8DE557D-F4D7-0D42-9496-104543B44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C4F3F87-32CC-F34C-8371-8ABAD9BD8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79C2A6A-3C3F-2F43-A8E5-BF0EDD77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904BF87-BEE1-5D43-A2DC-F101BACB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6AD570-9D09-D341-8329-C6AAC1B9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00EB7F-8A87-D647-A1DD-FA3CA76193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2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6F9AE-33CC-0E4C-BF7C-681C7372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B87BB1-C7EF-4547-B473-13C0F6C0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7E8AFF-8D04-AA4A-891D-E26382A1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11AF56-3781-4C49-80F3-127C83D0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E1FB09-B3E9-B447-8803-48F91F9ECC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1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43E221-316E-2D45-AC75-2565A5E6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2CF1383-A4C2-CA48-9DCA-9C74D63C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DF8C1A-D70E-3043-8E70-21EF8545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01D9BB-1053-274A-A51F-DADC918BCE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962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F2757-1D76-074F-BC3F-05D8AF8C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831D7C-DF7A-E444-A47E-552FA3819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D8310C-F1C9-DB46-9113-2A5D9BED4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2CA506-6846-5C4B-98A6-213568F1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AF5D51-91CC-CD48-8483-62BA8AD3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C814A0-6593-2643-A200-AFAA6F71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678066-2138-F04A-9334-15CD6F209D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1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79465-A6E2-2241-B365-167B068C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B9BA10-645A-F84B-9CCF-933CDAC03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E8B8B1-358D-B543-A976-A926EBBB0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C8241D-057A-4441-96DB-CAC8E12E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16569D-A4E8-4D44-A726-761F3E39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56FBF8-09D8-974C-B416-36B16B30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E018AD-7D9D-8743-BFA5-03E901B322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0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AB22F49-46F1-7149-9303-88DB7ED440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E42F0B-463C-6340-AD3F-DF3EC11C0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71539D-5DF2-9D4E-BE50-04D345FA484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DC9CC0-9B0A-7240-BE4B-05F849688F8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168ACD-EE37-ED4D-A339-FFDCD41CD0E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0D6CE1A-DD70-1A44-9483-7A1556839498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sa_sebkova@centrum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kvaseno.cz/" TargetMode="External"/><Relationship Id="rId3" Type="http://schemas.openxmlformats.org/officeDocument/2006/relationships/hyperlink" Target="https://zachranjidlo.cz/" TargetMode="External"/><Relationship Id="rId7" Type="http://schemas.openxmlformats.org/officeDocument/2006/relationships/hyperlink" Target="http://www.paukertova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a-ovoce.cz/" TargetMode="External"/><Relationship Id="rId5" Type="http://schemas.openxmlformats.org/officeDocument/2006/relationships/hyperlink" Target="https://www.youtube.com/watch?v=bFcvKNBOmtE" TargetMode="External"/><Relationship Id="rId4" Type="http://schemas.openxmlformats.org/officeDocument/2006/relationships/hyperlink" Target="https://www.youtube.com/watch?v=jdISPtllh1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achranjidlo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rania.cz/" TargetMode="External"/><Relationship Id="rId4" Type="http://schemas.openxmlformats.org/officeDocument/2006/relationships/hyperlink" Target="https://ekoobchudek.cz/cs/ekotoalet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kozahrady.com/jedle_mesto.htm" TargetMode="External"/><Relationship Id="rId3" Type="http://schemas.openxmlformats.org/officeDocument/2006/relationships/hyperlink" Target="https://www.youtube.com/watch?v=hxU9gtORwWU" TargetMode="External"/><Relationship Id="rId7" Type="http://schemas.openxmlformats.org/officeDocument/2006/relationships/hyperlink" Target="http://www.mestskapermakultura.cz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aucmese.cz/kurz/jak-zalozit-komunitni-chov-slepic" TargetMode="External"/><Relationship Id="rId5" Type="http://schemas.openxmlformats.org/officeDocument/2006/relationships/hyperlink" Target="http://www.envic-sdruzeni.cz/zahrada-zahradniceni/piju-kafe-pro-zizaly/vyrob-si-vermikomposter.htm" TargetMode="External"/><Relationship Id="rId10" Type="http://schemas.openxmlformats.org/officeDocument/2006/relationships/hyperlink" Target="https://diyprojects.ideas2live4.com/how-to-build-a-vertical-garden-from-recycled-soda-bottles/" TargetMode="External"/><Relationship Id="rId4" Type="http://schemas.openxmlformats.org/officeDocument/2006/relationships/hyperlink" Target="http://www.kokoza.cz/" TargetMode="External"/><Relationship Id="rId9" Type="http://schemas.openxmlformats.org/officeDocument/2006/relationships/hyperlink" Target="http://www.prirodnizahrady.com/balkon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ekozahrady.com/humanure.htm" TargetMode="External"/><Relationship Id="rId13" Type="http://schemas.openxmlformats.org/officeDocument/2006/relationships/image" Target="../media/image25.jpeg"/><Relationship Id="rId3" Type="http://schemas.openxmlformats.org/officeDocument/2006/relationships/hyperlink" Target="https://deepgreenpermaculture.com/" TargetMode="External"/><Relationship Id="rId7" Type="http://schemas.openxmlformats.org/officeDocument/2006/relationships/hyperlink" Target="http://www.rodovystatek.cz/ekotoalety.htm" TargetMode="Externa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meo.com/ondemand/inhabit/126800869" TargetMode="External"/><Relationship Id="rId11" Type="http://schemas.openxmlformats.org/officeDocument/2006/relationships/hyperlink" Target="http://ovocnevysadby.cz/#nase-sluzby" TargetMode="External"/><Relationship Id="rId5" Type="http://schemas.openxmlformats.org/officeDocument/2006/relationships/hyperlink" Target="https://www.youtube.com/watch?v=7qXgbrIYcFE" TargetMode="External"/><Relationship Id="rId15" Type="http://schemas.openxmlformats.org/officeDocument/2006/relationships/image" Target="../media/image27.jpeg"/><Relationship Id="rId10" Type="http://schemas.openxmlformats.org/officeDocument/2006/relationships/hyperlink" Target="https://www.growzone.cz/Spinaci-hodiny-mechanicke-do-zasuvky-venkovni-IP44-d4034.htm" TargetMode="External"/><Relationship Id="rId4" Type="http://schemas.openxmlformats.org/officeDocument/2006/relationships/hyperlink" Target="https://www.youtube.com/watch?v=Y9ZukMyejLk&amp;t=182s" TargetMode="External"/><Relationship Id="rId9" Type="http://schemas.openxmlformats.org/officeDocument/2006/relationships/hyperlink" Target="https://eshop.destovka.eu/" TargetMode="External"/><Relationship Id="rId1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L_r1ELEvAuN0peKUxI0Um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adacepropudu.cz/chci-hospodari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ockavtasce/" TargetMode="External"/><Relationship Id="rId3" Type="http://schemas.openxmlformats.org/officeDocument/2006/relationships/hyperlink" Target="https://pralets.cz/" TargetMode="External"/><Relationship Id="rId7" Type="http://schemas.openxmlformats.org/officeDocument/2006/relationships/hyperlink" Target="http://www.sklenarka.cz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ivotvsadu.cz/" TargetMode="External"/><Relationship Id="rId5" Type="http://schemas.openxmlformats.org/officeDocument/2006/relationships/hyperlink" Target="https://zajezka.sk/" TargetMode="External"/><Relationship Id="rId4" Type="http://schemas.openxmlformats.org/officeDocument/2006/relationships/hyperlink" Target="https://www.zemesouzneni.cz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rmakulturacs.cz/" TargetMode="External"/><Relationship Id="rId13" Type="http://schemas.openxmlformats.org/officeDocument/2006/relationships/hyperlink" Target="https://www.selfsufficientbackyard.com/" TargetMode="External"/><Relationship Id="rId3" Type="http://schemas.openxmlformats.org/officeDocument/2006/relationships/hyperlink" Target="https://www.geofflawtononline.com/" TargetMode="External"/><Relationship Id="rId7" Type="http://schemas.openxmlformats.org/officeDocument/2006/relationships/hyperlink" Target="http://ekozahrady.com/" TargetMode="External"/><Relationship Id="rId12" Type="http://schemas.openxmlformats.org/officeDocument/2006/relationships/hyperlink" Target="https://www.farmarskaskola.cz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otravinovezahrady.cz/" TargetMode="External"/><Relationship Id="rId11" Type="http://schemas.openxmlformats.org/officeDocument/2006/relationships/hyperlink" Target="https://www.youtube.com/watch?v=GcdQAtPrhrc" TargetMode="External"/><Relationship Id="rId5" Type="http://schemas.openxmlformats.org/officeDocument/2006/relationships/hyperlink" Target="https://pfaf.org/user/Default.aspx" TargetMode="External"/><Relationship Id="rId10" Type="http://schemas.openxmlformats.org/officeDocument/2006/relationships/hyperlink" Target="https://www.youtube.com/watch?v=10uIpeeLJ80" TargetMode="External"/><Relationship Id="rId4" Type="http://schemas.openxmlformats.org/officeDocument/2006/relationships/hyperlink" Target="https://www.agroforestry.co.uk/" TargetMode="External"/><Relationship Id="rId9" Type="http://schemas.openxmlformats.org/officeDocument/2006/relationships/hyperlink" Target="https://permakulturnioaza.cz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9B05D-CDDC-BC48-81A6-A8D191B030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74160"/>
            <a:ext cx="9071640" cy="1250280"/>
          </a:xfrm>
        </p:spPr>
        <p:txBody>
          <a:bodyPr vert="horz"/>
          <a:lstStyle/>
          <a:p>
            <a:pPr lvl="0" rtl="0"/>
            <a:r>
              <a:rPr lang="en-US"/>
              <a:t>Cesty k soběstačnosti</a:t>
            </a:r>
            <a:br>
              <a:rPr lang="en-US"/>
            </a:b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ADB48A-765A-304F-B0CC-431C2097AED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1326600"/>
            <a:ext cx="9462960" cy="4343400"/>
          </a:xfrm>
        </p:spPr>
        <p:txBody>
          <a:bodyPr vert="horz" anchor="ctr"/>
          <a:lstStyle/>
          <a:p>
            <a:pPr algn="ctr" rtl="0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46117A-63C0-A74B-9052-5E63B23883AD}"/>
              </a:ext>
            </a:extLst>
          </p:cNvPr>
          <p:cNvSpPr txBox="1"/>
          <p:nvPr/>
        </p:nvSpPr>
        <p:spPr>
          <a:xfrm>
            <a:off x="4318560" y="4899960"/>
            <a:ext cx="5648400" cy="770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Elsa Šebková – Jedlý prales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  <a:hlinkClick r:id="rId3"/>
              </a:rPr>
              <a:t>elsa_sebkova@centrum.cz</a:t>
            </a:r>
            <a:r>
              <a:rPr lang="en-US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1FD59FF8-BE1F-0A4C-BB64-418CDD008B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920" y="731519"/>
            <a:ext cx="7258320" cy="417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E3D74-2E0D-9345-811D-F68AD818D7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>
              <a:spcBef>
                <a:spcPts val="1417"/>
              </a:spcBef>
            </a:pPr>
            <a:r>
              <a:rPr lang="en-US"/>
              <a:t>Výzvy města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66F3D5-C205-3644-A235-F12ECC3F5C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0880" y="1281600"/>
            <a:ext cx="9284760" cy="3333240"/>
          </a:xfrm>
        </p:spPr>
        <p:txBody>
          <a:bodyPr vert="horz">
            <a:normAutofit fontScale="47500" lnSpcReduction="20000"/>
          </a:bodyPr>
          <a:lstStyle/>
          <a:p>
            <a:pPr lvl="0" algn="l" rtl="0"/>
            <a:endParaRPr lang="en-US"/>
          </a:p>
          <a:p>
            <a:pPr lvl="0" algn="l" rtl="0">
              <a:buSzPct val="45000"/>
              <a:buFont typeface="StarSymbol"/>
              <a:buChar char="●"/>
            </a:pPr>
            <a:r>
              <a:rPr lang="en-US"/>
              <a:t>složitý </a:t>
            </a:r>
            <a:r>
              <a:rPr lang="en-US" b="1"/>
              <a:t>přístup k půdě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 b="1"/>
              <a:t>málo prostoru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>
                <a:latin typeface="Liberation Sans" pitchFamily="34"/>
              </a:rPr>
              <a:t>→nároky na dobře promyšlený </a:t>
            </a:r>
            <a:r>
              <a:rPr lang="en-US" b="1">
                <a:latin typeface="Liberation Sans" pitchFamily="34"/>
              </a:rPr>
              <a:t>design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 b="1">
                <a:latin typeface="Liberation Sans" pitchFamily="34"/>
              </a:rPr>
              <a:t>→</a:t>
            </a:r>
            <a:r>
              <a:rPr lang="en-US">
                <a:latin typeface="Liberation Sans" pitchFamily="34"/>
              </a:rPr>
              <a:t>většinou nelze pěstovat vzrůstnější rostliny, keře, stromy nebo chovat hospodářská zvířata (krom žížal ;-)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/>
              <a:t>narušené funkce ekosystému </a:t>
            </a:r>
            <a:r>
              <a:rPr lang="en-US">
                <a:latin typeface="Liberation Sans" pitchFamily="34"/>
              </a:rPr>
              <a:t>→rostliny musí čelit </a:t>
            </a:r>
            <a:r>
              <a:rPr lang="en-US" b="1">
                <a:latin typeface="Liberation Sans" pitchFamily="34"/>
              </a:rPr>
              <a:t>větším extrémům</a:t>
            </a:r>
            <a:r>
              <a:rPr lang="en-US">
                <a:latin typeface="Liberation Sans" pitchFamily="34"/>
              </a:rPr>
              <a:t> (sucho/přemokření – při cestách pryč na delší dobu </a:t>
            </a:r>
            <a:r>
              <a:rPr lang="en-US" b="1">
                <a:latin typeface="Liberation Sans" pitchFamily="34"/>
              </a:rPr>
              <a:t>nutnost řešení závlahy</a:t>
            </a:r>
            <a:r>
              <a:rPr lang="en-US">
                <a:latin typeface="Liberation Sans" pitchFamily="34"/>
              </a:rPr>
              <a:t>, přehřívání, stín, škůdci, prach, prostor – potřeba přihnojovat)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>
                <a:latin typeface="Liberation Sans" pitchFamily="34"/>
              </a:rPr>
              <a:t>komunikace se sousedy/ spolubydlícími/ nájemcem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>
                <a:latin typeface="Liberation Sans" pitchFamily="34"/>
              </a:rPr>
              <a:t> </a:t>
            </a:r>
          </a:p>
          <a:p>
            <a:pPr lvl="0" algn="l" rtl="0">
              <a:buSzPct val="45000"/>
              <a:buFont typeface="StarSymbol"/>
              <a:buChar char="●"/>
            </a:pPr>
            <a:endParaRPr lang="en-US"/>
          </a:p>
          <a:p>
            <a:pPr lvl="0" rtl="0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013C3-9242-0B46-9A21-847784D1B9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02320"/>
            <a:ext cx="8633160" cy="625320"/>
          </a:xfrm>
        </p:spPr>
        <p:txBody>
          <a:bodyPr vert="horz"/>
          <a:lstStyle/>
          <a:p>
            <a:pPr lvl="0" rtl="0"/>
            <a:r>
              <a:rPr lang="en-US"/>
              <a:t>Potenciál města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9C5DB3-7281-D746-AFDA-77631E16AA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5440" y="796680"/>
            <a:ext cx="9947520" cy="4870079"/>
          </a:xfrm>
        </p:spPr>
        <p:txBody>
          <a:bodyPr vert="horz">
            <a:normAutofit fontScale="32500" lnSpcReduction="20000"/>
          </a:bodyPr>
          <a:lstStyle/>
          <a:p>
            <a:pPr lvl="0" rtl="0"/>
            <a:endParaRPr lang="en-US"/>
          </a:p>
          <a:p>
            <a:pPr lvl="0" rtl="0"/>
            <a:r>
              <a:rPr lang="en-US"/>
              <a:t>Bill Molisson: </a:t>
            </a:r>
            <a:r>
              <a:rPr lang="en-US" i="1"/>
              <a:t>"města, nyní závislá na venkově, si mohou opatřit veškerou svoji potravu sama přímo ve městě"</a:t>
            </a:r>
          </a:p>
          <a:p>
            <a:pPr lvl="0" rtl="0"/>
            <a:endParaRPr lang="en-US" i="1"/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teplomilnější</a:t>
            </a:r>
            <a:r>
              <a:rPr lang="en-US"/>
              <a:t> druhy, menší hrozba běžných zahradních </a:t>
            </a:r>
            <a:r>
              <a:rPr lang="en-US" b="1"/>
              <a:t>škůdců</a:t>
            </a:r>
            <a:r>
              <a:rPr lang="en-US"/>
              <a:t> (slimáci, divoká zvěř)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snadný přístup k - “odpadu” (vyhazování surovin a jídla – </a:t>
            </a:r>
            <a:r>
              <a:rPr lang="en-US" b="1"/>
              <a:t>dumpsterdiving a </a:t>
            </a:r>
            <a:r>
              <a:rPr lang="en-US" b="1">
                <a:hlinkClick r:id="rId3"/>
              </a:rPr>
              <a:t>https://zachranjidlo.cz/</a:t>
            </a:r>
            <a:r>
              <a:rPr lang="en-US" b="1"/>
              <a:t> </a:t>
            </a:r>
            <a:r>
              <a:rPr lang="en-US"/>
              <a:t>, </a:t>
            </a:r>
            <a:r>
              <a:rPr lang="en-US" b="1"/>
              <a:t>materiál</a:t>
            </a:r>
            <a:r>
              <a:rPr lang="en-US"/>
              <a:t> - palety, PET lahve, bioodpad do vermikompostéru – produkce vlastního </a:t>
            </a:r>
            <a:r>
              <a:rPr lang="en-US" b="1"/>
              <a:t>kompostu</a:t>
            </a:r>
            <a:r>
              <a:rPr lang="en-US"/>
              <a:t>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                           -  nevyužitým plochám, černým skládkám, které lze přetvořit na: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>
                <a:latin typeface="Liberation Sans" pitchFamily="34"/>
              </a:rPr>
              <a:t>→</a:t>
            </a:r>
            <a:r>
              <a:rPr lang="en-US" b="1"/>
              <a:t>guerilla gardening </a:t>
            </a:r>
            <a:r>
              <a:rPr lang="en-US"/>
              <a:t>(</a:t>
            </a:r>
            <a:r>
              <a:rPr lang="en-US">
                <a:hlinkClick r:id="rId4"/>
              </a:rPr>
              <a:t>https://www.youtube.com/watch?v=jdISPtllh1U</a:t>
            </a:r>
            <a:r>
              <a:rPr lang="en-US"/>
              <a:t>  - Ron Finley)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>
                <a:latin typeface="Liberation Sans" pitchFamily="34"/>
              </a:rPr>
              <a:t>→</a:t>
            </a:r>
            <a:r>
              <a:rPr lang="en-US" b="1"/>
              <a:t>dešťové zahrádky </a:t>
            </a:r>
            <a:r>
              <a:rPr lang="en-US"/>
              <a:t>( </a:t>
            </a:r>
            <a:r>
              <a:rPr lang="en-US">
                <a:hlinkClick r:id="rId5"/>
              </a:rPr>
              <a:t>https://www.youtube.com/watch?v=bFcvKNBOmtE</a:t>
            </a:r>
            <a:r>
              <a:rPr lang="en-US"/>
              <a:t> 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                          - </a:t>
            </a:r>
            <a:r>
              <a:rPr lang="en-US"/>
              <a:t>ale také nevyužité volně dostupné </a:t>
            </a:r>
            <a:r>
              <a:rPr lang="en-US" b="1"/>
              <a:t>ovoce, ořechy </a:t>
            </a:r>
            <a:r>
              <a:rPr lang="en-US"/>
              <a:t>(</a:t>
            </a:r>
            <a:r>
              <a:rPr lang="en-US">
                <a:hlinkClick r:id="rId6"/>
              </a:rPr>
              <a:t>https://www.na-ovoce.cz/</a:t>
            </a:r>
            <a:r>
              <a:rPr lang="en-US"/>
              <a:t>, </a:t>
            </a:r>
            <a:r>
              <a:rPr lang="en-US" b="1"/>
              <a:t>získávání osiva</a:t>
            </a:r>
            <a:r>
              <a:rPr lang="en-US"/>
              <a:t> cenných druhů dřevin, rostlin) nebo jedlé </a:t>
            </a:r>
            <a:r>
              <a:rPr lang="en-US" b="1"/>
              <a:t>plané rostliny</a:t>
            </a:r>
            <a:r>
              <a:rPr lang="en-US"/>
              <a:t> rostoucí ve městě nebo jeho okolí (</a:t>
            </a:r>
            <a:r>
              <a:rPr lang="en-US">
                <a:hlinkClick r:id="rId7"/>
              </a:rPr>
              <a:t>http://www.paukertova.cz/</a:t>
            </a:r>
            <a:r>
              <a:rPr lang="en-US"/>
              <a:t> - Divoká kuchařka, ochutnávky divokých rostlin, kurzy, přednášky, akce)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spřízněné duše ke společnému učení a experimentování, směně semínek, sazenic, ke spolupráci na </a:t>
            </a:r>
            <a:r>
              <a:rPr lang="en-US" b="1"/>
              <a:t>sousedských</a:t>
            </a:r>
            <a:r>
              <a:rPr lang="en-US"/>
              <a:t> nebo </a:t>
            </a:r>
            <a:r>
              <a:rPr lang="en-US" b="1"/>
              <a:t>komunitních</a:t>
            </a:r>
            <a:r>
              <a:rPr lang="en-US"/>
              <a:t> </a:t>
            </a:r>
            <a:r>
              <a:rPr lang="en-US" b="1"/>
              <a:t>zahradách, </a:t>
            </a:r>
            <a:r>
              <a:rPr lang="en-US"/>
              <a:t>společnému zpracování i degustování potravin (pečení chleba, zpracování obilovin, luštěnin, semínek, ořechů, planých rostlin, bylin, ovoce, </a:t>
            </a:r>
            <a:r>
              <a:rPr lang="en-US">
                <a:hlinkClick r:id="rId8"/>
              </a:rPr>
              <a:t>www.zkvaseno.cz</a:t>
            </a:r>
            <a:r>
              <a:rPr lang="en-US"/>
              <a:t> , FB </a:t>
            </a:r>
            <a:r>
              <a:rPr lang="en-US" b="1"/>
              <a:t>fermentujeme</a:t>
            </a:r>
            <a:r>
              <a:rPr lang="en-US"/>
              <a:t>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generuje spoustu originálních nápadů a přístupů (semínkovny, kompostování ve městě, sousedský záhon, komunitní zahrada, komunitní chov slepic,...)</a:t>
            </a:r>
          </a:p>
          <a:p>
            <a:pPr lvl="0" rtl="0">
              <a:buSzPct val="45000"/>
              <a:buFont typeface="StarSymbol"/>
              <a:buChar char="●"/>
            </a:pPr>
            <a:endParaRPr lang="en-US"/>
          </a:p>
          <a:p>
            <a:pPr lvl="0" rtl="0">
              <a:buSzPct val="45000"/>
              <a:buFont typeface="StarSymbol"/>
              <a:buChar char="●"/>
            </a:pPr>
            <a:r>
              <a:rPr lang="en-US">
                <a:latin typeface="Liberation Sans" pitchFamily="34"/>
              </a:rPr>
              <a:t> </a:t>
            </a:r>
          </a:p>
          <a:p>
            <a:pPr lvl="0" rtl="0">
              <a:buSzPct val="45000"/>
              <a:buFont typeface="StarSymbol"/>
              <a:buChar char="●"/>
            </a:pPr>
            <a:endParaRPr lang="en-US">
              <a:latin typeface="Liberation Sans" pitchFamily="34"/>
            </a:endParaRPr>
          </a:p>
          <a:p>
            <a:pPr lvl="0" rtl="0">
              <a:buSzPct val="45000"/>
              <a:buFont typeface="StarSymbol"/>
              <a:buChar char="●"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9B032-8A7A-4541-ADF9-31606A3FF7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690EB524-CB11-DC4B-B054-B4449F1B603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880" y="1125720"/>
            <a:ext cx="6792479" cy="45280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43656-1270-2040-A263-1E55D0FD2A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en-US"/>
              <a:t>Pěstování na balkoně a v bytě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9829E1-E4FC-AF47-B45B-4175C21C7D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0880" y="1326600"/>
            <a:ext cx="9194760" cy="3841200"/>
          </a:xfrm>
        </p:spPr>
        <p:txBody>
          <a:bodyPr vert="horz">
            <a:normAutofit fontScale="40000" lnSpcReduction="20000"/>
          </a:bodyPr>
          <a:lstStyle/>
          <a:p>
            <a:pPr lvl="0" rtl="0"/>
            <a:r>
              <a:rPr lang="en-US" u="sng"/>
              <a:t>Kde všude?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 </a:t>
            </a:r>
            <a:r>
              <a:rPr lang="en-US" b="1"/>
              <a:t>za oknem na parapetu</a:t>
            </a:r>
            <a:r>
              <a:rPr lang="en-US"/>
              <a:t> (bylinky a koření, méně vzrůstná rajčata, papriky) a </a:t>
            </a:r>
            <a:r>
              <a:rPr lang="en-US" b="1"/>
              <a:t>v bytě</a:t>
            </a:r>
            <a:r>
              <a:rPr lang="en-US"/>
              <a:t> na závěsných květináčích (ženšen pětilistý), ale i </a:t>
            </a:r>
            <a:r>
              <a:rPr lang="en-US" b="1"/>
              <a:t>microgreens</a:t>
            </a:r>
            <a:r>
              <a:rPr lang="en-US"/>
              <a:t> (klíčení) 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ve sklepě/skříni</a:t>
            </a:r>
            <a:r>
              <a:rPr lang="en-US"/>
              <a:t> (pěstování dřevních hub)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na </a:t>
            </a:r>
            <a:r>
              <a:rPr lang="en-US" b="1"/>
              <a:t>balkoně </a:t>
            </a:r>
            <a:r>
              <a:rPr lang="en-US"/>
              <a:t>(v nádobách, na minizáhoncích, vyvýšených záhonech, kaskádách a závěsných zahradách, ve vanách - s půdou nebo vodou, formou aquaponie,...) </a:t>
            </a:r>
            <a:r>
              <a:rPr lang="en-US" b="1"/>
              <a:t>vertikální záhony</a:t>
            </a:r>
            <a:r>
              <a:rPr lang="en-US"/>
              <a:t>, </a:t>
            </a:r>
            <a:r>
              <a:rPr lang="en-US" b="1"/>
              <a:t>samozavlažovací záhony</a:t>
            </a:r>
            <a:r>
              <a:rPr lang="en-US"/>
              <a:t>, pěstování </a:t>
            </a:r>
            <a:r>
              <a:rPr lang="en-US" b="1"/>
              <a:t>na střeše </a:t>
            </a:r>
            <a:r>
              <a:rPr lang="en-US"/>
              <a:t>(</a:t>
            </a:r>
            <a:r>
              <a:rPr lang="en-US" b="1"/>
              <a:t>včelaření</a:t>
            </a:r>
            <a:r>
              <a:rPr lang="en-US"/>
              <a:t>), ve vnitrobloku, na slaměných balících,…</a:t>
            </a:r>
          </a:p>
          <a:p>
            <a:pPr lvl="0" rtl="0">
              <a:buSzPct val="45000"/>
              <a:buFont typeface="StarSymbol"/>
              <a:buChar char="●"/>
            </a:pPr>
            <a:endParaRPr lang="en-US"/>
          </a:p>
          <a:p>
            <a:pPr lvl="0" rtl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US" u="sng"/>
              <a:t>Obecné rady:</a:t>
            </a:r>
          </a:p>
          <a:p>
            <a:pPr lvl="0" rtl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US"/>
              <a:t>promyšlený design – samozavlažovací záhony </a:t>
            </a:r>
            <a:r>
              <a:rPr lang="en-US" b="1"/>
              <a:t>(wicking beds)</a:t>
            </a:r>
            <a:r>
              <a:rPr lang="en-US"/>
              <a:t>, treláže, vertikální konstrukce</a:t>
            </a:r>
          </a:p>
          <a:p>
            <a:pPr lvl="0" rtl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US"/>
              <a:t>                              - druhy volit podle intenzity osvitu a nároků, spíše nenáročné, výnosné, houževnaté a multifunkční druhy (mangold, ačokča, divoké rajče, fazole, hrášek, papriky, bylinky, převislé jahody, okurky, rukola, křez,...)</a:t>
            </a:r>
          </a:p>
          <a:p>
            <a:pPr lvl="0" rtl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US"/>
              <a:t>                              - maximální využití plochy – kombinujeme rostliny s různými kořenovými systémy a různými vzrůstnostmi  (treláž pro popínavky, pod nimi nižší zeleniny, převislé jahody)</a:t>
            </a:r>
          </a:p>
          <a:p>
            <a:pPr lvl="0" rtl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US"/>
              <a:t>                             - zařadit repelentní byliny, které matou škůdce, nebo jsou prospěšné pro ostatní rostliny</a:t>
            </a:r>
          </a:p>
          <a:p>
            <a:pPr lvl="0" rtl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US"/>
              <a:t>                             - rozložit si sklizeň tak, abychom mohli sklízet I v zimě (kadeřávky, růžičkové kapusty, rychlené čekanky)</a:t>
            </a:r>
          </a:p>
          <a:p>
            <a:pPr lvl="0" rtl="0"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US"/>
              <a:t>Nebát se a začít, pozorovat a učit se z chyb.</a:t>
            </a:r>
          </a:p>
          <a:p>
            <a:pPr lvl="0" rtl="0">
              <a:spcBef>
                <a:spcPts val="0"/>
              </a:spcBef>
              <a:buSzPct val="45000"/>
              <a:buFont typeface="StarSymbol"/>
              <a:buChar char="●"/>
            </a:pPr>
            <a:endParaRPr lang="en-US"/>
          </a:p>
          <a:p>
            <a:pPr lvl="0" rtl="0">
              <a:spcBef>
                <a:spcPts val="0"/>
              </a:spcBef>
              <a:buSzPct val="45000"/>
              <a:buFont typeface="StarSymbol"/>
              <a:buChar char="●"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94D4B-4165-5E44-9BE5-A6056BE1EC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0B3621E-11DE-4C46-AEA5-04C9BCD9730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600" y="207720"/>
            <a:ext cx="4665960" cy="3499559"/>
          </a:xfrm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D099E526-8798-3F4E-BC31-9AC2FE7B6B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9040" y="1995120"/>
            <a:ext cx="5021279" cy="334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BBC406-0E03-F945-95FD-9F14D9BF4E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7CD6BE92-1CDF-864D-A25A-D5892DE5993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1279" y="336240"/>
            <a:ext cx="3098160" cy="508247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E3BCD-8F16-1A4F-9311-86EB347A53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en-US"/>
              <a:t>Další možnosti života ve městě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C38E31-A372-4543-A649-F608466CC7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173519" cy="3903480"/>
          </a:xfrm>
        </p:spPr>
        <p:txBody>
          <a:bodyPr vert="horz">
            <a:normAutofit fontScale="40000" lnSpcReduction="20000"/>
          </a:bodyPr>
          <a:lstStyle/>
          <a:p>
            <a:pPr lvl="0" rtl="0">
              <a:buSzPct val="45000"/>
              <a:buFont typeface="StarSymbol"/>
              <a:buChar char="●"/>
            </a:pPr>
            <a:r>
              <a:rPr lang="en-US"/>
              <a:t>zapojit se do </a:t>
            </a:r>
            <a:r>
              <a:rPr lang="en-US" b="1"/>
              <a:t>KPZ</a:t>
            </a:r>
            <a:r>
              <a:rPr lang="en-US"/>
              <a:t> a během víkendových brigád nabírat další zkušenosti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prázdniny a víkendy na </a:t>
            </a:r>
            <a:r>
              <a:rPr lang="en-US" b="1"/>
              <a:t>biofarmách a permakulturních projektech</a:t>
            </a:r>
            <a:r>
              <a:rPr lang="en-US"/>
              <a:t>  - sbírání inspirace, znalostí a dovedností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vyjednat si s pronajímatelem </a:t>
            </a:r>
            <a:r>
              <a:rPr lang="en-US" b="1"/>
              <a:t>osázení plochy před domem</a:t>
            </a:r>
            <a:r>
              <a:rPr lang="en-US"/>
              <a:t> (pro zkušenější nebo s pomocí odborníků – je třeba osvěta a dostatečně reprezentativní výsledek)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pomoc bezdomovcům s </a:t>
            </a:r>
            <a:r>
              <a:rPr lang="en-US" b="1"/>
              <a:t>guerilla gardening</a:t>
            </a:r>
            <a:r>
              <a:rPr lang="en-US"/>
              <a:t> (odolnější plodiny nenáročné na závlahu - česnek, topinambury, brambory, fazole,…)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domluvit se s farmáři na </a:t>
            </a:r>
            <a:r>
              <a:rPr lang="en-US" b="1"/>
              <a:t>odběru neestetické zeleniny</a:t>
            </a:r>
            <a:r>
              <a:rPr lang="en-US"/>
              <a:t> a větší objemy zpracovat do zásoby (fermentace, sušení) (</a:t>
            </a:r>
            <a:r>
              <a:rPr lang="en-US">
                <a:hlinkClick r:id="rId3"/>
              </a:rPr>
              <a:t>https://zachranjidlo.cz/</a:t>
            </a:r>
            <a:r>
              <a:rPr lang="en-US"/>
              <a:t> 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kompostovací záchod </a:t>
            </a:r>
            <a:r>
              <a:rPr lang="en-US"/>
              <a:t>- </a:t>
            </a:r>
            <a:r>
              <a:rPr lang="en-US">
                <a:hlinkClick r:id="rId4"/>
              </a:rPr>
              <a:t>https://ekoobchudek.cz/cs/ekotoalety/</a:t>
            </a:r>
            <a:r>
              <a:rPr lang="en-US"/>
              <a:t>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domluvit se s městem na výsadbě a údržbě </a:t>
            </a:r>
            <a:r>
              <a:rPr lang="en-US" b="1"/>
              <a:t>aleje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domluvit se s městem na vytvoření </a:t>
            </a:r>
            <a:r>
              <a:rPr lang="en-US" b="1"/>
              <a:t>dešťové zahrádky </a:t>
            </a:r>
            <a:r>
              <a:rPr lang="en-US"/>
              <a:t>(ideálně ve spolupráci s odborníkem, např. Vít Rous – </a:t>
            </a:r>
            <a:r>
              <a:rPr lang="en-US">
                <a:hlinkClick r:id="rId5"/>
              </a:rPr>
              <a:t>www.grania.cz</a:t>
            </a:r>
            <a:r>
              <a:rPr lang="en-US"/>
              <a:t> 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předělat si zahradní chatku na trvalé bydlení (jde to i v Praze!)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6FD78-728F-4742-A72A-EF74B74B4F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9B05F01-3FED-3148-8CB3-9DDDC04B360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1239" y="293040"/>
            <a:ext cx="7187399" cy="477756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A30A6-A39C-5D41-807F-52A9D09FD4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9A8D76AD-2484-0042-8BAE-D05C588D089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93559" y="400320"/>
            <a:ext cx="7155720" cy="477972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A7143-2C89-D844-91C5-AE852E2F9F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B237C22-7A6A-AC47-BDEC-B14FE2506F0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8560" y="325080"/>
            <a:ext cx="3805200" cy="52329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B73D6-3518-314B-8DED-D9B1E1E9CD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en-US"/>
              <a:t>O čem bude řeč?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F1D905-8F7A-CB4E-BCFD-68AA42AF68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2040" y="1153800"/>
            <a:ext cx="6560280" cy="4216320"/>
          </a:xfrm>
        </p:spPr>
        <p:txBody>
          <a:bodyPr vert="horz">
            <a:normAutofit fontScale="47500" lnSpcReduction="20000"/>
          </a:bodyPr>
          <a:lstStyle/>
          <a:p>
            <a:pPr lvl="0" rtl="0"/>
            <a:r>
              <a:rPr lang="en-US"/>
              <a:t> </a:t>
            </a:r>
          </a:p>
          <a:p>
            <a:pPr lvl="0" rtl="0"/>
            <a:r>
              <a:rPr lang="en-US"/>
              <a:t>1. proč permakultura, soběstačnost, dobrovolná skromnost?</a:t>
            </a:r>
          </a:p>
          <a:p>
            <a:pPr lvl="0" rtl="0"/>
            <a:r>
              <a:rPr lang="en-US"/>
              <a:t>2. různé formy soběstačnosti</a:t>
            </a:r>
          </a:p>
          <a:p>
            <a:pPr lvl="0" rtl="0"/>
            <a:r>
              <a:rPr lang="en-US"/>
              <a:t>3. jak na to? jaká je moje startovní pozice a jak o soběstačnosti přemýšlet?</a:t>
            </a:r>
          </a:p>
          <a:p>
            <a:pPr lvl="0" rtl="0"/>
            <a:r>
              <a:rPr lang="en-US"/>
              <a:t>4. soběstačnost ve městě – jde to i bez vlastního pozemku</a:t>
            </a:r>
          </a:p>
          <a:p>
            <a:pPr lvl="0" rtl="0"/>
            <a:r>
              <a:rPr lang="en-US"/>
              <a:t>5. soběstačnost v příměstském prostředí a na malých zahrádkách</a:t>
            </a:r>
          </a:p>
          <a:p>
            <a:pPr lvl="0" rtl="0"/>
            <a:r>
              <a:rPr lang="en-US"/>
              <a:t>6. postupné přechody na vyšší stupeň soběstačnosti</a:t>
            </a:r>
          </a:p>
          <a:p>
            <a:pPr lvl="0" rtl="0"/>
            <a:r>
              <a:rPr lang="en-US"/>
              <a:t>7. soběstačnost ve velkém, vytváření soběstačných komunit a společenství</a:t>
            </a:r>
          </a:p>
          <a:p>
            <a:pPr lvl="0" rtl="0"/>
            <a:r>
              <a:rPr lang="en-US"/>
              <a:t>8. moje zkušenost – co funguje, co nefunguje</a:t>
            </a:r>
          </a:p>
          <a:p>
            <a:pPr lvl="0" rtl="0"/>
            <a:r>
              <a:rPr lang="en-US"/>
              <a:t>9. inspirativní videa, odkazy, kurzy</a:t>
            </a:r>
          </a:p>
          <a:p>
            <a:pPr lvl="0" rtl="0"/>
            <a:r>
              <a:rPr lang="en-US"/>
              <a:t>10. shrnutí, závěr, diskuse</a:t>
            </a:r>
          </a:p>
          <a:p>
            <a:pPr lvl="0" rtl="0"/>
            <a:r>
              <a:rPr lang="en-US"/>
              <a:t> 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3A9B5594-18D6-2447-B8BE-F6ADB692CE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45840" y="997919"/>
            <a:ext cx="2978280" cy="453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24BCD-61E8-0049-B9F9-7ED4FEC0AD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F3F2E41-AA0D-864B-8FD0-E83470AA161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000" y="205920"/>
            <a:ext cx="6906600" cy="518004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C997D-5C28-6A4D-AA93-987CA3821E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en-US"/>
              <a:t>Další zdroje informací: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BAE163-1CCD-4745-BE43-93DAF226C5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2280" y="1039320"/>
            <a:ext cx="9677520" cy="4343400"/>
          </a:xfrm>
        </p:spPr>
        <p:txBody>
          <a:bodyPr vert="horz">
            <a:normAutofit fontScale="40000" lnSpcReduction="20000"/>
          </a:bodyPr>
          <a:lstStyle/>
          <a:p>
            <a:pPr lvl="0" rtl="0">
              <a:spcBef>
                <a:spcPts val="0"/>
              </a:spcBef>
            </a:pPr>
            <a:endParaRPr lang="en-US"/>
          </a:p>
          <a:p>
            <a:pPr lvl="0" rt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/>
              <a:t>pěstování na balkoně: </a:t>
            </a:r>
            <a:r>
              <a:rPr lang="en-US">
                <a:hlinkClick r:id="rId3"/>
              </a:rPr>
              <a:t>https://www.youtube.com/watch?v=hxU9gtORwWU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US">
                <a:hlinkClick r:id="rId4"/>
              </a:rPr>
              <a:t>www.kokoza.cz</a:t>
            </a:r>
            <a:r>
              <a:rPr lang="en-US"/>
              <a:t> - kurzy </a:t>
            </a:r>
            <a:r>
              <a:rPr lang="en-US" b="1"/>
              <a:t>kompostování</a:t>
            </a:r>
            <a:r>
              <a:rPr lang="en-US"/>
              <a:t> ve městě, kniha Pěstujeme ve městě  - rady, jak osadit balkon, </a:t>
            </a:r>
            <a:r>
              <a:rPr lang="en-US" b="1"/>
              <a:t>sousedský záhon</a:t>
            </a:r>
            <a:r>
              <a:rPr lang="en-US"/>
              <a:t>, </a:t>
            </a:r>
            <a:r>
              <a:rPr lang="en-US" b="1"/>
              <a:t>komunitní zahradu,…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US"/>
              <a:t>DIY vermikompostér - </a:t>
            </a:r>
            <a:r>
              <a:rPr lang="en-US">
                <a:hlinkClick r:id="rId5"/>
              </a:rPr>
              <a:t>http://www.envic-sdruzeni.cz/zahrada-zahradniceni/piju-kafe-pro-zizaly/vyrob-si-vermikomposter.htm</a:t>
            </a:r>
            <a:r>
              <a:rPr lang="en-US"/>
              <a:t> </a:t>
            </a:r>
          </a:p>
          <a:p>
            <a:pPr lvl="0" rt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/>
              <a:t>domácí vajíčka ve městě - </a:t>
            </a:r>
            <a:r>
              <a:rPr lang="en-US">
                <a:hlinkClick r:id="rId6"/>
              </a:rPr>
              <a:t>https://www.naucmese.cz/kurz/jak-zalozit-komunitni-chov-slepic</a:t>
            </a:r>
            <a:r>
              <a:rPr lang="en-US"/>
              <a:t>  - Anna hudská</a:t>
            </a:r>
          </a:p>
          <a:p>
            <a:pPr lvl="0" rt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/>
              <a:t>Jak žít udržitelně i ve městě (minimalismus) </a:t>
            </a:r>
            <a:r>
              <a:rPr lang="en-US">
                <a:hlinkClick r:id="rId7"/>
              </a:rPr>
              <a:t>www.mestskapermakultura.cz</a:t>
            </a:r>
            <a:r>
              <a:rPr lang="en-US"/>
              <a:t>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US"/>
              <a:t>Jedlé město – Jaroslav Svoboda (víkendový seminář o městské permakultuře) </a:t>
            </a:r>
            <a:r>
              <a:rPr lang="en-US">
                <a:hlinkClick r:id="rId8"/>
              </a:rPr>
              <a:t>http://www.ekozahrady.com/jedle_mesto.htm</a:t>
            </a:r>
            <a:r>
              <a:rPr lang="en-US"/>
              <a:t>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US"/>
              <a:t>Tomáš Svoboda  - Přednáší na téma 'Zahradničení na balkoně a ve městě' </a:t>
            </a:r>
            <a:r>
              <a:rPr lang="en-US">
                <a:hlinkClick r:id="rId9"/>
              </a:rPr>
              <a:t>http://www.prirodnizahrady.com/balkon.html</a:t>
            </a:r>
            <a:r>
              <a:rPr lang="en-US"/>
              <a:t>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SzPct val="45000"/>
              <a:buFont typeface="StarSymbol"/>
              <a:buChar char="●"/>
            </a:pPr>
            <a:r>
              <a:rPr lang="en-US"/>
              <a:t>vertikální zahrady z plastových lahví</a:t>
            </a:r>
            <a:r>
              <a:rPr lang="en-US">
                <a:hlinkClick r:id="rId10"/>
              </a:rPr>
              <a:t>https://diyprojects.ideas2live4.com/how-to-build-a-vertical-garden-from-recycled-soda-bottles/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SzPct val="45000"/>
              <a:buFont typeface="StarSymbol"/>
              <a:buChar char="●"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64BB5-0251-AD40-A966-BC983894DD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74160"/>
            <a:ext cx="9071640" cy="1250280"/>
          </a:xfrm>
        </p:spPr>
        <p:txBody>
          <a:bodyPr vert="horz"/>
          <a:lstStyle/>
          <a:p>
            <a:pPr lvl="0" rtl="0">
              <a:spcBef>
                <a:spcPts val="1417"/>
              </a:spcBef>
            </a:pPr>
            <a:r>
              <a:rPr lang="en-US"/>
              <a:t>5. soběstačnost v příměstském prostředí a na malých zahrádkách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511CD055-EEBB-2D4B-A72C-A0F39DF714B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8519" y="1520280"/>
            <a:ext cx="6093359" cy="406223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26E8BA-24C2-294D-AA30-C0F4343395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AC53AD-9109-1145-903B-060B8D22EE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3C716864-B505-B045-A9BC-FDFD3F7EBF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8959" y="164160"/>
            <a:ext cx="8136720" cy="541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40CEA8-F1BC-CC47-935A-43099DB28A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B5D023F-AEF7-494B-8290-58823C9115B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719" y="274320"/>
            <a:ext cx="7765560" cy="517176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D1DD0-4DBB-854D-882A-4A29D9B3AE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en-US"/>
              <a:t>Výzvy předměstí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0BA873-08C5-B144-8443-AE6C053966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0000" y="1156680"/>
            <a:ext cx="9878400" cy="4406040"/>
          </a:xfrm>
        </p:spPr>
        <p:txBody>
          <a:bodyPr vert="horz">
            <a:normAutofit fontScale="47500" lnSpcReduction="20000"/>
          </a:bodyPr>
          <a:lstStyle/>
          <a:p>
            <a:pPr lvl="0" algn="l" rtl="0">
              <a:buSzPct val="45000"/>
              <a:buFont typeface="StarSymbol"/>
              <a:buChar char="●"/>
            </a:pPr>
            <a:r>
              <a:rPr lang="en-US" b="1"/>
              <a:t>přístup k půdě –</a:t>
            </a:r>
            <a:r>
              <a:rPr lang="en-US"/>
              <a:t> složitější, dražší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 b="1"/>
              <a:t>relativně málo prostoru </a:t>
            </a:r>
            <a:r>
              <a:rPr lang="en-US"/>
              <a:t>(</a:t>
            </a:r>
            <a:r>
              <a:rPr lang="en-US">
                <a:latin typeface="Liberation Sans" pitchFamily="34"/>
              </a:rPr>
              <a:t>nevejde se nám tolik vzrůstných stromů, nebo musíme použít zákrsky náročné na intenzivnější prořezávání)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>
                <a:latin typeface="Liberation Sans" pitchFamily="34"/>
              </a:rPr>
              <a:t>→ nároky na dobře promyšlený </a:t>
            </a:r>
            <a:r>
              <a:rPr lang="en-US" b="1">
                <a:latin typeface="Liberation Sans" pitchFamily="34"/>
              </a:rPr>
              <a:t>design </a:t>
            </a:r>
            <a:r>
              <a:rPr lang="en-US">
                <a:latin typeface="Liberation Sans" pitchFamily="34"/>
              </a:rPr>
              <a:t>a </a:t>
            </a:r>
            <a:r>
              <a:rPr lang="en-US" b="1">
                <a:latin typeface="Liberation Sans" pitchFamily="34"/>
              </a:rPr>
              <a:t>technologii</a:t>
            </a:r>
            <a:r>
              <a:rPr lang="en-US">
                <a:latin typeface="Liberation Sans" pitchFamily="34"/>
              </a:rPr>
              <a:t> (nedostatek plochy v horizontálním směru kompenzovat vertikálními řešeními, technologický design pro lepší zadržení energie v místě  - jímání vody – zakopání nádrže na dešťovku, sluneční energie, tvorba kompostu, nastudovat technologii kompostovacích záchodů)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/>
              <a:t>narušené funkce ekosystému </a:t>
            </a:r>
            <a:r>
              <a:rPr lang="en-US">
                <a:latin typeface="Liberation Sans" pitchFamily="34"/>
              </a:rPr>
              <a:t>→rostliny musí čelit</a:t>
            </a:r>
            <a:r>
              <a:rPr lang="en-US" b="1">
                <a:latin typeface="Liberation Sans" pitchFamily="34"/>
              </a:rPr>
              <a:t> extrémnějším podmínkám</a:t>
            </a:r>
            <a:r>
              <a:rPr lang="en-US">
                <a:latin typeface="Liberation Sans" pitchFamily="34"/>
              </a:rPr>
              <a:t> než jsou v přirozených ekosystémech: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>
                <a:latin typeface="Liberation Sans" pitchFamily="34"/>
              </a:rPr>
              <a:t>- </a:t>
            </a:r>
            <a:r>
              <a:rPr lang="en-US" b="1">
                <a:latin typeface="Liberation Sans" pitchFamily="34"/>
              </a:rPr>
              <a:t>sucho</a:t>
            </a:r>
            <a:r>
              <a:rPr lang="en-US">
                <a:latin typeface="Liberation Sans" pitchFamily="34"/>
              </a:rPr>
              <a:t> – při cestách pryč na delší dobu </a:t>
            </a:r>
            <a:r>
              <a:rPr lang="en-US" b="1">
                <a:latin typeface="Liberation Sans" pitchFamily="34"/>
              </a:rPr>
              <a:t>nutnost řešení závlahy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>
                <a:latin typeface="Liberation Sans" pitchFamily="34"/>
              </a:rPr>
              <a:t>-</a:t>
            </a:r>
            <a:r>
              <a:rPr lang="en-US" b="1">
                <a:latin typeface="Liberation Sans" pitchFamily="34"/>
              </a:rPr>
              <a:t> přehřívání</a:t>
            </a:r>
            <a:r>
              <a:rPr lang="en-US">
                <a:latin typeface="Liberation Sans" pitchFamily="34"/>
              </a:rPr>
              <a:t> z okolního betonu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>
                <a:latin typeface="Liberation Sans" pitchFamily="34"/>
              </a:rPr>
              <a:t>- </a:t>
            </a:r>
            <a:r>
              <a:rPr lang="en-US" b="1">
                <a:latin typeface="Liberation Sans" pitchFamily="34"/>
              </a:rPr>
              <a:t>stín</a:t>
            </a:r>
            <a:r>
              <a:rPr lang="en-US">
                <a:latin typeface="Liberation Sans" pitchFamily="34"/>
              </a:rPr>
              <a:t> od sousedů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>
                <a:latin typeface="Liberation Sans" pitchFamily="34"/>
              </a:rPr>
              <a:t>- </a:t>
            </a:r>
            <a:r>
              <a:rPr lang="en-US" b="1">
                <a:latin typeface="Liberation Sans" pitchFamily="34"/>
              </a:rPr>
              <a:t>škůdci</a:t>
            </a:r>
            <a:r>
              <a:rPr lang="en-US">
                <a:latin typeface="Liberation Sans" pitchFamily="34"/>
              </a:rPr>
              <a:t> – chybí samoregulace jako v přírodních ekosystémech, kus přírodní zahrady může přitahovat hladové živočichy z širšího okolí, které jim neposkytuje úkryt ani potravu  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>
                <a:latin typeface="Liberation Sans" pitchFamily="34"/>
              </a:rPr>
              <a:t>- </a:t>
            </a:r>
            <a:r>
              <a:rPr lang="en-US" b="1">
                <a:latin typeface="Liberation Sans" pitchFamily="34"/>
              </a:rPr>
              <a:t>prach</a:t>
            </a:r>
          </a:p>
          <a:p>
            <a:pPr lvl="0" algn="l" rtl="0">
              <a:buSzPct val="45000"/>
              <a:buFont typeface="StarSymbol"/>
              <a:buChar char="●"/>
            </a:pPr>
            <a:r>
              <a:rPr lang="en-US">
                <a:latin typeface="Liberation Sans" pitchFamily="34"/>
              </a:rPr>
              <a:t>- </a:t>
            </a:r>
            <a:r>
              <a:rPr lang="en-US" b="1">
                <a:latin typeface="Liberation Sans" pitchFamily="34"/>
              </a:rPr>
              <a:t>komunikace</a:t>
            </a:r>
            <a:r>
              <a:rPr lang="en-US">
                <a:latin typeface="Liberation Sans" pitchFamily="34"/>
              </a:rPr>
              <a:t> se sousedy (pokud jsou “garden nazis”...)/ spolubydlícími/ nájemcem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AB366-F1FF-3E45-BC49-1E49DC016C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3FC2CF6-4F64-D844-974B-5A16A43D0E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6160" y="165960"/>
            <a:ext cx="7728839" cy="552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9E6DE-D41C-D843-A45E-1C8027CDAD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en-US"/>
              <a:t>Potenciál předměstí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6D2C78-3154-3F49-A1B3-21EC682AD7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8600" y="990719"/>
            <a:ext cx="8693640" cy="4357080"/>
          </a:xfrm>
        </p:spPr>
        <p:txBody>
          <a:bodyPr vert="horz">
            <a:normAutofit fontScale="47500" lnSpcReduction="20000"/>
          </a:bodyPr>
          <a:lstStyle/>
          <a:p>
            <a:pPr lvl="0" rtl="0"/>
            <a:r>
              <a:rPr lang="en-US"/>
              <a:t>Krom výhod pěstování ve městě ještě navíc:</a:t>
            </a:r>
          </a:p>
          <a:p>
            <a:pPr lvl="0" rtl="0"/>
            <a:r>
              <a:rPr lang="en-US"/>
              <a:t>- větší plocha umožňující i pěstování ovocných </a:t>
            </a:r>
            <a:r>
              <a:rPr lang="en-US" b="1"/>
              <a:t>keříků,</a:t>
            </a:r>
            <a:r>
              <a:rPr lang="en-US"/>
              <a:t> </a:t>
            </a:r>
            <a:r>
              <a:rPr lang="en-US" b="1"/>
              <a:t>stromků</a:t>
            </a:r>
            <a:r>
              <a:rPr lang="en-US"/>
              <a:t> a širší palety plodin a podpůrných rostlin (umožňují </a:t>
            </a:r>
            <a:r>
              <a:rPr lang="en-US" b="1"/>
              <a:t>lepší samoregulaci</a:t>
            </a:r>
            <a:r>
              <a:rPr lang="en-US"/>
              <a:t> systému) nebo chov tichých hospodářských </a:t>
            </a:r>
            <a:r>
              <a:rPr lang="en-US" b="1"/>
              <a:t>zvířat</a:t>
            </a:r>
            <a:r>
              <a:rPr lang="en-US"/>
              <a:t> (křepelky,…)</a:t>
            </a:r>
            <a:r>
              <a:rPr lang="en-US">
                <a:latin typeface="Liberation Sans" pitchFamily="34"/>
              </a:rPr>
              <a:t>→ vajíčka, </a:t>
            </a:r>
            <a:r>
              <a:rPr lang="en-US"/>
              <a:t>kvalitnější kompost</a:t>
            </a:r>
          </a:p>
          <a:p>
            <a:pPr lvl="0" rtl="0"/>
            <a:r>
              <a:rPr lang="en-US"/>
              <a:t>- někdy i možnost umístění </a:t>
            </a:r>
            <a:r>
              <a:rPr lang="en-US" b="1"/>
              <a:t>miniskleníčku/zimní zahrady</a:t>
            </a:r>
            <a:r>
              <a:rPr lang="en-US"/>
              <a:t>, který nám umožní prodloužit sklizeň</a:t>
            </a:r>
          </a:p>
          <a:p>
            <a:pPr lvl="0" rtl="0"/>
            <a:r>
              <a:rPr lang="en-US"/>
              <a:t> - využití jižně orientovaných </a:t>
            </a:r>
            <a:r>
              <a:rPr lang="en-US" b="1"/>
              <a:t>zdí</a:t>
            </a:r>
            <a:r>
              <a:rPr lang="en-US"/>
              <a:t> (akumulují teplo) k pěstování </a:t>
            </a:r>
            <a:r>
              <a:rPr lang="en-US" b="1"/>
              <a:t>teplomilných druhů</a:t>
            </a:r>
          </a:p>
          <a:p>
            <a:pPr lvl="0" rtl="0"/>
            <a:r>
              <a:rPr lang="en-US"/>
              <a:t>- využití </a:t>
            </a:r>
            <a:r>
              <a:rPr lang="en-US" b="1"/>
              <a:t>treláží a opěrných konstrukcí</a:t>
            </a:r>
            <a:r>
              <a:rPr lang="en-US"/>
              <a:t> (réva, minikiwi, ačokča)</a:t>
            </a:r>
          </a:p>
          <a:p>
            <a:pPr lvl="0" rtl="0"/>
            <a:r>
              <a:rPr lang="en-US"/>
              <a:t>- možnost </a:t>
            </a:r>
            <a:r>
              <a:rPr lang="en-US" b="1"/>
              <a:t>domluvit se</a:t>
            </a:r>
            <a:r>
              <a:rPr lang="en-US"/>
              <a:t> se sousedy a odebírat od nich </a:t>
            </a:r>
            <a:r>
              <a:rPr lang="en-US" b="1"/>
              <a:t>bioodpad</a:t>
            </a:r>
            <a:r>
              <a:rPr lang="en-US"/>
              <a:t>, svést si </a:t>
            </a:r>
            <a:r>
              <a:rPr lang="en-US" b="1"/>
              <a:t>dešťovou vodu</a:t>
            </a:r>
            <a:r>
              <a:rPr lang="en-US"/>
              <a:t> z jejich střechy (nebo i z ulice) - nadzemní/podzemní </a:t>
            </a:r>
            <a:r>
              <a:rPr lang="en-US" b="1"/>
              <a:t>nádrž</a:t>
            </a:r>
            <a:r>
              <a:rPr lang="en-US"/>
              <a:t>, zapojit samozavlažovací systém – štěrkové, štěpkové </a:t>
            </a:r>
            <a:r>
              <a:rPr lang="en-US" b="1"/>
              <a:t>průlehy</a:t>
            </a:r>
            <a:r>
              <a:rPr lang="en-US"/>
              <a:t> (swales), mini zahradní </a:t>
            </a:r>
            <a:r>
              <a:rPr lang="en-US" b="1"/>
              <a:t>tůňky</a:t>
            </a:r>
            <a:r>
              <a:rPr lang="en-US"/>
              <a:t> (akvaponie), zavlažování na </a:t>
            </a:r>
            <a:r>
              <a:rPr lang="en-US" b="1"/>
              <a:t>spínač</a:t>
            </a:r>
          </a:p>
          <a:p>
            <a:pPr lvl="0" rtl="0"/>
            <a:r>
              <a:rPr lang="en-US"/>
              <a:t>- domluva s městem – odběr </a:t>
            </a:r>
            <a:r>
              <a:rPr lang="en-US" b="1"/>
              <a:t>biomasy </a:t>
            </a:r>
            <a:r>
              <a:rPr lang="en-US"/>
              <a:t>z péče o veřejnou zeleň (štěpka, listí) - </a:t>
            </a:r>
            <a:r>
              <a:rPr lang="en-US" b="1"/>
              <a:t>kompost</a:t>
            </a:r>
          </a:p>
          <a:p>
            <a:pPr lvl="0" rtl="0"/>
            <a:r>
              <a:rPr lang="en-US"/>
              <a:t>- </a:t>
            </a:r>
            <a:r>
              <a:rPr lang="en-US" b="1"/>
              <a:t>recyklace kartonů</a:t>
            </a:r>
            <a:r>
              <a:rPr lang="en-US"/>
              <a:t> při zakládání bezorebných záhonů</a:t>
            </a:r>
          </a:p>
          <a:p>
            <a:pPr lvl="0" rtl="0"/>
            <a:r>
              <a:rPr lang="en-US"/>
              <a:t>- větší </a:t>
            </a:r>
            <a:r>
              <a:rPr lang="en-US" b="1"/>
              <a:t>estetický zážitek</a:t>
            </a:r>
            <a:r>
              <a:rPr lang="en-US"/>
              <a:t> pro vás a vaše návštěvníky (potenciál osvěty, tematická setkání se sousedy a přáteli může přinášet fyzickou výpomoc, vzájemnou inspiraci a šířit myšlenku dál)</a:t>
            </a:r>
          </a:p>
          <a:p>
            <a:pPr lvl="0" rtl="0"/>
            <a:endParaRPr lang="en-US"/>
          </a:p>
          <a:p>
            <a:pPr lvl="0" rtl="0"/>
            <a:endParaRPr lang="en-US"/>
          </a:p>
          <a:p>
            <a:pPr lvl="0" rtl="0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B8082-87E5-8741-B0D5-CF965F07A7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5DAB5400-DB80-6F4D-8DDA-3F3FDF5CEA9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7920" y="186840"/>
            <a:ext cx="7044840" cy="528372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FB92E-3A2B-3C41-9E7D-7D735392DA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en-US"/>
              <a:t>Další zdroje informací: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7272BD-080C-6C41-9EDA-3A14C3C3A5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4920" y="1122120"/>
            <a:ext cx="7772400" cy="4142520"/>
          </a:xfrm>
        </p:spPr>
        <p:txBody>
          <a:bodyPr vert="horz">
            <a:normAutofit fontScale="32500" lnSpcReduction="20000"/>
          </a:bodyPr>
          <a:lstStyle/>
          <a:p>
            <a:pPr lvl="0" rt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/>
              <a:t>velmi detailní návody a rady do příměstských zahrad </a:t>
            </a:r>
            <a:r>
              <a:rPr lang="en-US">
                <a:hlinkClick r:id="rId3"/>
              </a:rPr>
              <a:t>https://deepgreenpermaculture.com/</a:t>
            </a:r>
            <a:r>
              <a:rPr lang="en-US"/>
              <a:t> </a:t>
            </a:r>
          </a:p>
          <a:p>
            <a:pPr lvl="0" rt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/>
              <a:t>Plummery je příměstký pozemek, na kterém maličká městká permakulturní zahrada o rozloze pouhých 100 m2 produkuje celoročně přes 400 kg jídla: </a:t>
            </a:r>
            <a:r>
              <a:rPr lang="en-US">
                <a:hlinkClick r:id="rId4"/>
              </a:rPr>
              <a:t>https://www.youtube.com/watch?v=Y9ZukMyejLk&amp;t=182s</a:t>
            </a:r>
            <a:r>
              <a:rPr lang="en-US"/>
              <a:t> </a:t>
            </a:r>
          </a:p>
          <a:p>
            <a:pPr lvl="0" rt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/>
              <a:t>jedinečný dokument Urban permaculture with Geoff Lawton: </a:t>
            </a:r>
            <a:r>
              <a:rPr lang="en-US">
                <a:hlinkClick r:id="rId5"/>
              </a:rPr>
              <a:t>https://www.youtube.com/watch?v=7qXgbrIYcFE</a:t>
            </a:r>
            <a:r>
              <a:rPr lang="en-US"/>
              <a:t> </a:t>
            </a:r>
          </a:p>
          <a:p>
            <a:pPr lvl="0" rt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/>
              <a:t>Dokument Inhabit o možnostech soběstačnosti ve městě i na venkově:</a:t>
            </a:r>
            <a:r>
              <a:rPr lang="en-US">
                <a:hlinkClick r:id="rId6"/>
              </a:rPr>
              <a:t>https://vimeo.com/ondemand/inhabit/126800869</a:t>
            </a:r>
          </a:p>
          <a:p>
            <a:pPr lvl="0" rt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/>
              <a:t>ekotoalety -  </a:t>
            </a:r>
            <a:r>
              <a:rPr lang="en-US">
                <a:hlinkClick r:id="rId7"/>
              </a:rPr>
              <a:t>http://www.rodovystatek.cz/ekotoalety.htm</a:t>
            </a:r>
          </a:p>
          <a:p>
            <a:pPr lvl="0" rt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/>
              <a:t>český překlad knihy Humanure handbook o kompostovacích záchodech - </a:t>
            </a:r>
            <a:r>
              <a:rPr lang="en-US">
                <a:hlinkClick r:id="rId8"/>
              </a:rPr>
              <a:t>http://ekozahrady.com/humanure.htm</a:t>
            </a:r>
            <a:r>
              <a:rPr lang="en-US"/>
              <a:t> </a:t>
            </a:r>
          </a:p>
          <a:p>
            <a:pPr lvl="0" rt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/>
              <a:t>nádrže na dešťovku – hrazené ze SFŽP (50% nákladů)  - </a:t>
            </a:r>
            <a:r>
              <a:rPr lang="en-US">
                <a:hlinkClick r:id="rId9"/>
              </a:rPr>
              <a:t>https://eshop.destovka.eu/</a:t>
            </a:r>
            <a:r>
              <a:rPr lang="en-US"/>
              <a:t>  </a:t>
            </a:r>
          </a:p>
          <a:p>
            <a:pPr lvl="0" rt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/>
              <a:t>ukázka spínacích hodin pro závlahu (např. skleníku, když jsme delší dobu pryč) - </a:t>
            </a:r>
            <a:r>
              <a:rPr lang="en-US">
                <a:hlinkClick r:id="rId10"/>
              </a:rPr>
              <a:t>https://www.growzone.cz/Spinaci-hodiny-mechanicke-do-zasuvky-venkovni-IP44-d4034.htm</a:t>
            </a:r>
            <a:r>
              <a:rPr lang="en-US"/>
              <a:t> </a:t>
            </a:r>
          </a:p>
          <a:p>
            <a:pPr lvl="0" rtl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/>
              <a:t>komunitní výsadba – Dominik Grohmann </a:t>
            </a:r>
            <a:r>
              <a:rPr lang="en-US">
                <a:hlinkClick r:id="rId11"/>
              </a:rPr>
              <a:t>http://ovocnevysadby.cz/#nase-sluzby</a:t>
            </a:r>
            <a:r>
              <a:rPr lang="en-US"/>
              <a:t> 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E04AAC8-92EC-8443-BBC6-0F0E05A3CED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360" y="3602160"/>
            <a:ext cx="1287720" cy="171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17CD274-60AD-DA49-8EF7-B6A72B9BEEB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0640" y="3491640"/>
            <a:ext cx="1247760" cy="166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9B7CE7AD-788E-AC40-9B9E-EA7A9600ADD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5720" y="2314800"/>
            <a:ext cx="1263600" cy="94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CB553603-8BDB-894D-8543-8DB64452810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3640" y="612360"/>
            <a:ext cx="2014919" cy="268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7B657-EFB1-1047-86EA-75617AD196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6000" y="-166320"/>
            <a:ext cx="7999919" cy="1609920"/>
          </a:xfrm>
        </p:spPr>
        <p:txBody>
          <a:bodyPr vert="horz"/>
          <a:lstStyle/>
          <a:p>
            <a:pPr lvl="0" rtl="0">
              <a:spcBef>
                <a:spcPts val="1417"/>
              </a:spcBef>
            </a:pPr>
            <a:r>
              <a:rPr lang="en-US" sz="2800"/>
              <a:t>1. proč permakultura, soběstačnost, dobrovolná skromnost?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EA7C45-68B6-F94A-A193-BA586DB7A8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7200" y="1032120"/>
            <a:ext cx="5687279" cy="4385160"/>
          </a:xfrm>
        </p:spPr>
        <p:txBody>
          <a:bodyPr vert="horz">
            <a:normAutofit fontScale="40000" lnSpcReduction="20000"/>
          </a:bodyPr>
          <a:lstStyle/>
          <a:p>
            <a:pPr lvl="0" rtl="0"/>
            <a:endParaRPr lang="en-US"/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Bill Molisson – zakladatel permakultury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 </a:t>
            </a:r>
            <a:r>
              <a:rPr lang="en-US" i="1"/>
              <a:t> “Sun, wind, people, buildings, stones, sea, birds and plants surround us. Cooperation with all these things brings harmony, opposition to them brings disaster and chaos.”</a:t>
            </a:r>
          </a:p>
          <a:p>
            <a:pPr lvl="0" rtl="0">
              <a:buSzPct val="45000"/>
              <a:buFont typeface="StarSymbol"/>
              <a:buChar char="●"/>
            </a:pPr>
            <a:endParaRPr lang="en-US"/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Geoff Lawton – </a:t>
            </a:r>
            <a:r>
              <a:rPr lang="en-US" i="1"/>
              <a:t>“you can solve all the worlds problems in a garden”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není potřeba sbírat další a další důkazy o tom, že jsme v průšvihu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je potřeba se uskromnit a aktivně změnit způsob, jakým uspokojujeme naše základní lidské potřeby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permakultura je nástroj, jak toho dosáhnout s maximálním využitím potenciálu jednotlivých prvků</a:t>
            </a:r>
          </a:p>
          <a:p>
            <a:pPr lvl="0" rtl="0">
              <a:buSzPct val="45000"/>
              <a:buFont typeface="StarSymbol"/>
              <a:buChar char="●"/>
            </a:pPr>
            <a:endParaRPr lang="en-US"/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Crisis, Hope and Permaculture </a:t>
            </a:r>
            <a:r>
              <a:rPr lang="en-US">
                <a:hlinkClick r:id="rId3"/>
              </a:rPr>
              <a:t>https://www.youtube.com/channel/UCL_r1ELEvAuN0peKUxI0Umw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 </a:t>
            </a:r>
          </a:p>
          <a:p>
            <a:pPr lvl="0" rtl="0">
              <a:buSzPct val="45000"/>
              <a:buFont typeface="StarSymbol"/>
              <a:buChar char="●"/>
            </a:pPr>
            <a:endParaRPr lang="en-US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AAF586AC-8EDB-264D-9CEA-386DEED8F6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2560" y="807840"/>
            <a:ext cx="3943080" cy="4742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F2CE0-147D-2941-9AE0-70E2F45786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74160"/>
            <a:ext cx="9071640" cy="1250280"/>
          </a:xfrm>
        </p:spPr>
        <p:txBody>
          <a:bodyPr vert="horz"/>
          <a:lstStyle/>
          <a:p>
            <a:pPr lvl="0" rtl="0">
              <a:spcBef>
                <a:spcPts val="1417"/>
              </a:spcBef>
            </a:pPr>
            <a:r>
              <a:rPr lang="en-US"/>
              <a:t>6. postupné přechody na vyšší stupeň soběstačnosti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560F1A0-D2BC-2B48-AE18-09310C9F0F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7919" y="1384920"/>
            <a:ext cx="6390000" cy="424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CC990-B91A-9A49-9ACF-02CCCEC054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4F9ACC6-160A-5E46-941D-79AF4A863B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9720" y="436320"/>
            <a:ext cx="7656839" cy="50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E10D2-25B7-564D-B4FF-741016AE8D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1D63A53-DB26-1B45-898E-8C1D10075BC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5280" y="162360"/>
            <a:ext cx="7232400" cy="542448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64C74-F428-5A47-8666-E2B4A049FC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en-US"/>
              <a:t>Jak se dostat k půdě?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B791F2-791E-D64B-AE17-9B134318C4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>
            <a:normAutofit fontScale="77500" lnSpcReduction="20000"/>
          </a:bodyPr>
          <a:lstStyle/>
          <a:p>
            <a:pPr lvl="0" rtl="0"/>
            <a:r>
              <a:rPr lang="en-US"/>
              <a:t>- vlastní pozemek (nákup, dědictví)</a:t>
            </a:r>
          </a:p>
          <a:p>
            <a:pPr lvl="0" rtl="0"/>
            <a:r>
              <a:rPr lang="en-US"/>
              <a:t>- pozemek/chata u rodičů/prarodičů</a:t>
            </a:r>
          </a:p>
          <a:p>
            <a:pPr lvl="0" rtl="0"/>
            <a:r>
              <a:rPr lang="en-US"/>
              <a:t>- dlouhodobý pronájem</a:t>
            </a:r>
          </a:p>
          <a:p>
            <a:pPr lvl="0" rtl="0"/>
            <a:r>
              <a:rPr lang="en-US"/>
              <a:t>- sdílený pozemek v rámci komunity</a:t>
            </a:r>
          </a:p>
          <a:p>
            <a:pPr lvl="0" rtl="0"/>
            <a:r>
              <a:rPr lang="en-US"/>
              <a:t>- dlouhodobý pronájem za účelem ekologického zemědělství (máte-li 2-letou zkušenost s ekologickým hospodařením či jste absolvovali některý z programů Farmářské školy) </a:t>
            </a:r>
            <a:r>
              <a:rPr lang="en-US">
                <a:hlinkClick r:id="rId3"/>
              </a:rPr>
              <a:t>https://nadacepropudu.cz/chci-hospodarit/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1FA77-D8BE-E249-A4F9-91CB3A40CE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en-US"/>
              <a:t>Jak začít?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E20479-58FC-634D-9022-E0BAB2A988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5440" y="976680"/>
            <a:ext cx="9691200" cy="4537440"/>
          </a:xfrm>
        </p:spPr>
        <p:txBody>
          <a:bodyPr vert="horz">
            <a:normAutofit fontScale="47500" lnSpcReduction="20000"/>
          </a:bodyPr>
          <a:lstStyle/>
          <a:p>
            <a:pPr lvl="0" rtl="0"/>
            <a:r>
              <a:rPr lang="en-US"/>
              <a:t>zjistěte </a:t>
            </a:r>
            <a:r>
              <a:rPr lang="en-US" u="sng"/>
              <a:t>své možnosti</a:t>
            </a:r>
            <a:r>
              <a:rPr lang="en-US"/>
              <a:t>: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finanční</a:t>
            </a:r>
            <a:r>
              <a:rPr lang="en-US"/>
              <a:t> (částečně z města, stávající práce/z místa – digitální nomád, překladatel.../rozjet podnikání na pozemku – prodej zeleniny, vajec, medu, produktů, dřeva, sazenic, agroturistika,...)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časové</a:t>
            </a:r>
            <a:r>
              <a:rPr lang="en-US"/>
              <a:t> (full time/víkendové dojíždění)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legislativní</a:t>
            </a:r>
            <a:r>
              <a:rPr lang="en-US"/>
              <a:t> (přípustné využití dle ÚP)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vztahové</a:t>
            </a:r>
            <a:r>
              <a:rPr lang="en-US"/>
              <a:t> (rodina, komunita, pronajímatel)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osobnostní</a:t>
            </a:r>
            <a:r>
              <a:rPr lang="en-US"/>
              <a:t>  - co vlastně chci?, informovanost, zkušenosti, fyzické dispozice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a </a:t>
            </a:r>
            <a:r>
              <a:rPr lang="en-US" u="sng"/>
              <a:t>možnosti místa</a:t>
            </a:r>
            <a:r>
              <a:rPr lang="en-US"/>
              <a:t>: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rozloha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fyzikálně-biologické </a:t>
            </a:r>
            <a:r>
              <a:rPr lang="en-US" b="1"/>
              <a:t>aspekty</a:t>
            </a:r>
            <a:r>
              <a:rPr lang="en-US"/>
              <a:t> (kvalita půdy, nadm.v., orientace, povětrnostní a osvitové vlivy, srážkové poměry, okolní vegetace, stávající vegetace, možnost vniku “škůdců”, ...)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zázemí</a:t>
            </a:r>
            <a:r>
              <a:rPr lang="en-US"/>
              <a:t> (bydlení, prostory na zpracování/uchování sklizně, nářadí, příp. přístřešky pro zvířata)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zdroje</a:t>
            </a:r>
            <a:r>
              <a:rPr lang="en-US"/>
              <a:t> vody, materiálu, náčiní, technika, sociální zdroje (výpomoc)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ekonomický potenciál</a:t>
            </a:r>
          </a:p>
          <a:p>
            <a:pPr lvl="0" rtl="0">
              <a:buSzPct val="45000"/>
              <a:buFont typeface="StarSymbol"/>
              <a:buChar char="●"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64C00-42FF-F84A-A747-7E1E8FC139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E1F32844-5EF6-E843-BEC5-0DAF1C9ED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840" y="138240"/>
            <a:ext cx="9660600" cy="54342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E5826-8EA5-3444-8688-C26A93DB78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en-US"/>
              <a:t>Výzvy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66E13F-5C72-C84E-84E2-AAADE48CEE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>
            <a:normAutofit fontScale="47500" lnSpcReduction="20000"/>
          </a:bodyPr>
          <a:lstStyle/>
          <a:p>
            <a:pPr lvl="0" rtl="0">
              <a:buSzPct val="45000"/>
              <a:buFont typeface="StarSymbol"/>
              <a:buChar char="●"/>
            </a:pPr>
            <a:r>
              <a:rPr lang="en-US"/>
              <a:t>dobrý </a:t>
            </a:r>
            <a:r>
              <a:rPr lang="en-US" b="1"/>
              <a:t>finanční management</a:t>
            </a:r>
            <a:r>
              <a:rPr lang="en-US"/>
              <a:t> (lépe pomalu, ale jistě) – počítat s velkými počátečními vstupy (oplocení, nákup materiálu, techniky, nářadí, sazenic) – dopředu si naplánovat priority, co a kdy budeme chtít koupit a zjistit si orientační ceny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dobré </a:t>
            </a:r>
            <a:r>
              <a:rPr lang="en-US" b="1"/>
              <a:t>hospodaření s časem</a:t>
            </a:r>
            <a:r>
              <a:rPr lang="en-US"/>
              <a:t> (začít v malém a postupně si přidávat) – dělat tak, aby mě to naplňovalo, pozor na syndom vyhoření!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dobré </a:t>
            </a:r>
            <a:r>
              <a:rPr lang="en-US" b="1"/>
              <a:t>hospodaření se všemi energiemi</a:t>
            </a:r>
            <a:r>
              <a:rPr lang="en-US"/>
              <a:t>, které vstupují na pozemek (slunce, voda, vítr, zdroj biomasy, pomocná síla, nápady,...)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dobrý design</a:t>
            </a:r>
            <a:r>
              <a:rPr lang="en-US"/>
              <a:t> a výběr odrůd vhodných pro dané místo a možnost intenzivnější následné péče do doby, než se porost lépe zapojí (nízkoúdržbový seberegulační design,...)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“</a:t>
            </a:r>
            <a:r>
              <a:rPr lang="en-US" b="1"/>
              <a:t>škůdc</a:t>
            </a:r>
            <a:r>
              <a:rPr lang="en-US"/>
              <a:t>i” (podpořit ekosystémovou regulaci – zvýšit biodiverzitu, “neexistuje nadbytek slimáků, pouze nedostatek kachen”)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vztahy</a:t>
            </a:r>
            <a:r>
              <a:rPr lang="en-US"/>
              <a:t> – rodinné, partnerské, sousedské, s přáteli (vědomě o ně pečovat a rozvíjet je)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81586-1E39-EB4A-BDA5-487C4C3AB2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D239DD4-0903-1842-9AB2-345C2CEF6D1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95079" y="406440"/>
            <a:ext cx="7025040" cy="508212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97A00-47D9-0349-8EA6-6F5AAADEFE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/>
            <a:r>
              <a:rPr lang="en-US"/>
              <a:t>Možné prvky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578F56-E290-174C-BD81-5FC90ECFA9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9480" y="1108440"/>
            <a:ext cx="9268560" cy="4267080"/>
          </a:xfrm>
        </p:spPr>
        <p:txBody>
          <a:bodyPr vert="horz">
            <a:normAutofit fontScale="47500" lnSpcReduction="20000"/>
          </a:bodyPr>
          <a:lstStyle/>
          <a:p>
            <a:pPr lvl="0" rtl="0">
              <a:buSzPct val="45000"/>
              <a:buFont typeface="StarSymbol"/>
              <a:buChar char="●"/>
            </a:pPr>
            <a:r>
              <a:rPr lang="en-US"/>
              <a:t>sad, jedlá lesní zahrada, drobné ovoce (sušárna, moštárna, marmelády, produkce ořechů, kaštanů, sazenic)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pěstování palivového dřeva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(bezorebné) pěstování (prodej) zeleniny, sušení, fermentování, osivaření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pěstování, zpracování bylin, koření, okrasných květin (produkce čajů, koření, tinktur, mastí, sazenic, osiva, jedlých květů)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pěstování dřevních hub (čerstvé, sušené, zpracované do kapslí)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skleník/zimní zahrada (prodloužení sezóny a zpestření jídleníčku o teplomilnější druhy)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průlehy (svejly), tůně, kořenová čistička, akvakultura, rybník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chov žížal, včel, drůbeže, pastevních zvířat – produkce kompostu, vajec, mléka, vlny,...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prostor pro divočinu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mezisousedská spolupráce, směňování přebytků,…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….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90D76-56C1-6C45-B60C-2655D75931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4D10D216-CAD2-334A-80F7-CFA462A1CB9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4480" y="280440"/>
            <a:ext cx="3969719" cy="52909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6A80F-1960-CF4E-978A-5B7F95378D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>
              <a:spcBef>
                <a:spcPts val="1417"/>
              </a:spcBef>
            </a:pPr>
            <a:r>
              <a:rPr lang="en-US"/>
              <a:t>2. různé formy soběstačnosti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F4B598-525A-9C44-A7E9-F75E5046DB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4840" y="835559"/>
            <a:ext cx="9700920" cy="4744080"/>
          </a:xfrm>
        </p:spPr>
        <p:txBody>
          <a:bodyPr vert="horz">
            <a:normAutofit fontScale="32500" lnSpcReduction="20000"/>
          </a:bodyPr>
          <a:lstStyle/>
          <a:p>
            <a:pPr lvl="0" rtl="0"/>
            <a:r>
              <a:rPr lang="en-US"/>
              <a:t>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 soběstačnost - historicky zcela přirozená a nezbytná a vždy závislá na vzájemné </a:t>
            </a:r>
            <a:r>
              <a:rPr lang="en-US" b="1"/>
              <a:t>spolupráci</a:t>
            </a:r>
            <a:r>
              <a:rPr lang="en-US"/>
              <a:t>: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přístřeší před nepřízní počasí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teplo (energie)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</a:t>
            </a:r>
            <a:r>
              <a:rPr lang="en-US" b="1"/>
              <a:t>potraviny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léky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ošacení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pracovní nástroje, nábytek, nádobí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doprava</a:t>
            </a:r>
          </a:p>
          <a:p>
            <a:pPr lvl="0" rtl="0">
              <a:buSzPct val="45000"/>
              <a:buFont typeface="StarSymbol"/>
              <a:buChar char="●"/>
            </a:pPr>
            <a:endParaRPr lang="en-US"/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 dnes jsou řetězce procesů, při kterých vznikají věci naší denní spotřeby příliš dlouhé a spletité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 většinou je velmi složité dopátrat se, </a:t>
            </a:r>
            <a:r>
              <a:rPr lang="en-US" b="1"/>
              <a:t>odkud tyto věci pocházejí a za jakých okolností vznikly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toto </a:t>
            </a:r>
            <a:r>
              <a:rPr lang="en-US" b="1"/>
              <a:t>odtržení a chaos</a:t>
            </a:r>
            <a:r>
              <a:rPr lang="en-US"/>
              <a:t> umožňuje velkým korporacím pokračovat v neetických praktikách, ničení ekosystémů a destabilizaci chudších zemí, které ospravedlňují potřebou uspokojit </a:t>
            </a:r>
            <a:r>
              <a:rPr lang="en-US" b="1"/>
              <a:t>poptávku</a:t>
            </a:r>
            <a:r>
              <a:rPr lang="en-US"/>
              <a:t> společnosti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řešení leží v </a:t>
            </a:r>
            <a:r>
              <a:rPr lang="en-US" b="1"/>
              <a:t>uskromnění</a:t>
            </a:r>
            <a:r>
              <a:rPr lang="en-US"/>
              <a:t> našich nároků (dobrovolná skromnost), </a:t>
            </a:r>
            <a:r>
              <a:rPr lang="en-US" b="1"/>
              <a:t>minimalizaci plýtvání</a:t>
            </a:r>
            <a:r>
              <a:rPr lang="en-US"/>
              <a:t> a v chytrých a promyšlených způsobech, vedoucích ke </a:t>
            </a:r>
            <a:r>
              <a:rPr lang="en-US" b="1"/>
              <a:t>zkrácení těchto řetězců </a:t>
            </a:r>
            <a:r>
              <a:rPr lang="en-US"/>
              <a:t>skrze respektující </a:t>
            </a:r>
            <a:r>
              <a:rPr lang="en-US" b="1"/>
              <a:t>spolupráci</a:t>
            </a:r>
            <a:r>
              <a:rPr lang="en-US"/>
              <a:t> s přírodou a lidmi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   </a:t>
            </a:r>
          </a:p>
          <a:p>
            <a:pPr lvl="0" rtl="0">
              <a:buSzPct val="45000"/>
              <a:buFont typeface="StarSymbol"/>
              <a:buChar char="●"/>
            </a:pP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F798A-9255-D742-98FE-C9DBAAE279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8960" y="398880"/>
            <a:ext cx="8331120" cy="1024199"/>
          </a:xfrm>
        </p:spPr>
        <p:txBody>
          <a:bodyPr vert="horz"/>
          <a:lstStyle/>
          <a:p>
            <a:pPr lvl="0" rtl="0">
              <a:spcBef>
                <a:spcPts val="1417"/>
              </a:spcBef>
            </a:pPr>
            <a:r>
              <a:rPr lang="en-US" sz="3600"/>
              <a:t>7. soběstačnost ve velkém, vytváření soběstačných komunit a společenství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BD3755-6359-964D-AB2F-3D4C0CA4C4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6680" y="1711080"/>
            <a:ext cx="9185400" cy="3560400"/>
          </a:xfrm>
        </p:spPr>
        <p:txBody>
          <a:bodyPr vert="horz">
            <a:normAutofit fontScale="47500" lnSpcReduction="20000"/>
          </a:bodyPr>
          <a:lstStyle/>
          <a:p>
            <a:pPr lvl="0" rtl="0">
              <a:buSzPct val="45000"/>
              <a:buFont typeface="StarSymbol"/>
              <a:buChar char="●"/>
            </a:pPr>
            <a:r>
              <a:rPr lang="en-US"/>
              <a:t>komplikované – lidský faktor – ztratili jsme schopnost žití v pospolitosti, velká individualizace, majetkoprávní vztahy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lépe zatím funguje blízké sousedství, sousedská spolupráce, KPZ, společné pěstování rodičů dětí z lesních školek, komunitní zahrady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potenciál je v alternativních zemědělských/energetických/bytových družstvech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alternativní měna – LETS (</a:t>
            </a:r>
            <a:r>
              <a:rPr lang="en-US">
                <a:hlinkClick r:id="rId3"/>
              </a:rPr>
              <a:t>https://pralets.cz/</a:t>
            </a:r>
            <a:r>
              <a:rPr lang="en-US"/>
              <a:t>,... 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>
                <a:hlinkClick r:id="rId4"/>
              </a:rPr>
              <a:t>https://www.zemesouzneni.cz/</a:t>
            </a:r>
            <a:r>
              <a:rPr lang="en-US"/>
              <a:t>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>
                <a:hlinkClick r:id="rId5"/>
              </a:rPr>
              <a:t>https://zajezka.sk/</a:t>
            </a:r>
            <a:r>
              <a:rPr lang="en-US"/>
              <a:t>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>
                <a:hlinkClick r:id="rId6"/>
              </a:rPr>
              <a:t>http://www.zivotvsadu.cz/</a:t>
            </a:r>
            <a:r>
              <a:rPr lang="en-US"/>
              <a:t>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>
                <a:hlinkClick r:id="rId7"/>
              </a:rPr>
              <a:t>http://www.sklenarka.cz/</a:t>
            </a:r>
            <a:r>
              <a:rPr lang="en-US"/>
              <a:t>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>
                <a:hlinkClick r:id="rId8"/>
              </a:rPr>
              <a:t>https://www.facebook.com/kockavtasce/</a:t>
            </a:r>
            <a:r>
              <a:rPr lang="en-US"/>
              <a:t>  - komunitní bydlení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B1297-0F8E-014E-B6D9-5424861327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74160"/>
            <a:ext cx="9071640" cy="1250280"/>
          </a:xfrm>
        </p:spPr>
        <p:txBody>
          <a:bodyPr vert="horz"/>
          <a:lstStyle/>
          <a:p>
            <a:pPr lvl="0" rtl="0">
              <a:spcBef>
                <a:spcPts val="1417"/>
              </a:spcBef>
            </a:pPr>
            <a:r>
              <a:rPr lang="en-US"/>
              <a:t>8. moje zkušenost – co funguje, co nefunguje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AACE7C-EAD9-8746-BB9E-5D24D9F3FB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145800" cy="4014360"/>
          </a:xfrm>
        </p:spPr>
        <p:txBody>
          <a:bodyPr vert="horz">
            <a:normAutofit fontScale="32500" lnSpcReduction="20000"/>
          </a:bodyPr>
          <a:lstStyle/>
          <a:p>
            <a:pPr lvl="0" rtl="0">
              <a:buSzPct val="45000"/>
              <a:buFont typeface="StarSymbol"/>
              <a:buChar char="●"/>
            </a:pPr>
            <a:r>
              <a:rPr lang="en-US"/>
              <a:t>promyslet </a:t>
            </a:r>
            <a:r>
              <a:rPr lang="en-US" b="1"/>
              <a:t>způsob získávání financí</a:t>
            </a:r>
            <a:r>
              <a:rPr lang="en-US"/>
              <a:t> a představit si časovou a energetickou náročnost a </a:t>
            </a:r>
            <a:r>
              <a:rPr lang="en-US" b="1"/>
              <a:t>zvážit svoje možnosti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dobře </a:t>
            </a:r>
            <a:r>
              <a:rPr lang="en-US" b="1"/>
              <a:t>pozorovat</a:t>
            </a:r>
            <a:r>
              <a:rPr lang="en-US"/>
              <a:t> místo a zjistit si o něm co nejvíce informací, nebýt líný studovat nové informace, poradit se se zkušenějšími, ale ani se nebát začít a učit se z chyb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nebát se strojů a chytrých </a:t>
            </a:r>
            <a:r>
              <a:rPr lang="en-US" b="1"/>
              <a:t>technologií</a:t>
            </a:r>
            <a:r>
              <a:rPr lang="en-US"/>
              <a:t>, které nám mohou velmi usnadnit práci (bagr pro tvarování zasakovacích průlehů, klimatických kráterů či teras, možnosti závlahy, filtrace vody, automatické otevírání a zavírání kurníku, skleníku...)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být </a:t>
            </a:r>
            <a:r>
              <a:rPr lang="en-US" b="1"/>
              <a:t>inovativní</a:t>
            </a:r>
            <a:r>
              <a:rPr lang="en-US"/>
              <a:t>, sledovat proudění energie a snažit se ji maximálně využít ve svůj prospěch (zužitkovat to, co je pro jiné odpad, pružně reagovat, pokud něco nefunguje dobře – brát to jako příležitost posunout se dál)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/>
              <a:t>volit</a:t>
            </a:r>
            <a:r>
              <a:rPr lang="en-US"/>
              <a:t> takové </a:t>
            </a:r>
            <a:r>
              <a:rPr lang="en-US" b="1"/>
              <a:t>odrůdy</a:t>
            </a:r>
            <a:r>
              <a:rPr lang="en-US"/>
              <a:t> dřevin, rostlin, </a:t>
            </a:r>
            <a:r>
              <a:rPr lang="en-US" b="1"/>
              <a:t>plemena</a:t>
            </a:r>
            <a:r>
              <a:rPr lang="en-US"/>
              <a:t> živočichů, kteří budou ve stávajících podmínkách dobře prosperovat, zjistit si informace o přirozeně se vyskytujících rostlinách/”</a:t>
            </a:r>
            <a:r>
              <a:rPr lang="en-US" b="1"/>
              <a:t>plevelech</a:t>
            </a:r>
            <a:r>
              <a:rPr lang="en-US"/>
              <a:t>” a jejich využití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začněte s </a:t>
            </a:r>
            <a:r>
              <a:rPr lang="en-US" b="1"/>
              <a:t>nenáročnými</a:t>
            </a:r>
            <a:r>
              <a:rPr lang="en-US"/>
              <a:t> plodinami/zvířaty a s takovými, které vám poskytnou co </a:t>
            </a:r>
            <a:r>
              <a:rPr lang="en-US" b="1"/>
              <a:t>nejvíce živin při relativně malé péči</a:t>
            </a:r>
            <a:r>
              <a:rPr lang="en-US"/>
              <a:t> (skořápkoviny, topinambury, dýně, brambory, bob/fazole, kachny/křepelky/slepice)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dobrá </a:t>
            </a:r>
            <a:r>
              <a:rPr lang="en-US" b="1"/>
              <a:t>ochrana</a:t>
            </a:r>
            <a:r>
              <a:rPr lang="en-US"/>
              <a:t> před okusem zvěří i hlodavci (cennější dřeviny chránit jemnookým pletivem i u kořenů + dobrá ochrana kmínku + dobré oplocení)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dobře promyslet </a:t>
            </a:r>
            <a:r>
              <a:rPr lang="en-US" b="1"/>
              <a:t>umístění</a:t>
            </a:r>
            <a:r>
              <a:rPr lang="en-US"/>
              <a:t> jednotlivých prvků na zahradě (minimalizovat zbytečné chození, zbytečné ztráty tepla, živin, času, náročnost údržby atp.)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dát zahradě </a:t>
            </a:r>
            <a:r>
              <a:rPr lang="en-US" b="1"/>
              <a:t>strukturu</a:t>
            </a:r>
            <a:r>
              <a:rPr lang="en-US"/>
              <a:t>, která umožní nám i našim pomocníkům ji dobře udržovat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radovat se z úspěchů, vychutnávat plody své práce a nabyté zkušenosti a podělit se o ně s druhými, být tvůrčí součástí soběstačné krajiny (jeden nikdy nebude úplně soběstačný, je třeba spolupracovat)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00811-BFA4-EA43-B425-AFCB8D4376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3E127CB-9EF8-7444-BC87-E56CA3E235C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568800"/>
            <a:ext cx="6197760" cy="46368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2612E-1397-ED4C-B4D1-8B7E6C8124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>
              <a:spcBef>
                <a:spcPts val="1417"/>
              </a:spcBef>
            </a:pPr>
            <a:r>
              <a:rPr lang="en-US"/>
              <a:t>9. inspirativní videa, odkazy, kurzy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2AC591-2AF3-A14D-9FF2-3203905AAF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>
            <a:normAutofit fontScale="25000" lnSpcReduction="20000"/>
          </a:bodyPr>
          <a:lstStyle/>
          <a:p>
            <a:pPr lvl="0" rtl="0">
              <a:buSzPct val="45000"/>
              <a:buFont typeface="StarSymbol"/>
              <a:buChar char="●"/>
            </a:pPr>
            <a:r>
              <a:rPr lang="en-US"/>
              <a:t>nejlepší permakulturní učitel, co znám ;-) </a:t>
            </a:r>
            <a:r>
              <a:rPr lang="en-US">
                <a:hlinkClick r:id="rId3"/>
              </a:rPr>
              <a:t>https://www.geofflawtononline.com/</a:t>
            </a:r>
            <a:r>
              <a:rPr lang="en-US"/>
              <a:t>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jedlé lesní zahrady Martina Crawforda, skvělé učebnice, prodej semen, sazenic - </a:t>
            </a:r>
            <a:r>
              <a:rPr lang="en-US">
                <a:hlinkClick r:id="rId4"/>
              </a:rPr>
              <a:t>https://www.agroforestry.co.uk/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vyhledávač na rostliny a dřeviny nejrůznějšího využití dle stanoviště a odolnosti - </a:t>
            </a:r>
            <a:r>
              <a:rPr lang="en-US">
                <a:hlinkClick r:id="rId5"/>
              </a:rPr>
              <a:t>https://pfaf.org/user/Default.aspx</a:t>
            </a:r>
            <a:r>
              <a:rPr lang="en-US"/>
              <a:t> 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kurzy, přednášky, semínka -  </a:t>
            </a:r>
            <a:r>
              <a:rPr lang="en-US">
                <a:hlinkClick r:id="rId6"/>
              </a:rPr>
              <a:t>https://www.potravinovezahrady.cz/</a:t>
            </a:r>
            <a:r>
              <a:rPr lang="en-US"/>
              <a:t>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kurzy, články -  </a:t>
            </a:r>
            <a:r>
              <a:rPr lang="en-US">
                <a:hlinkClick r:id="rId7"/>
              </a:rPr>
              <a:t>http://ekozahrady.com/</a:t>
            </a:r>
            <a:r>
              <a:rPr lang="en-US"/>
              <a:t>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publikace, kurzy, přednášky - </a:t>
            </a:r>
            <a:r>
              <a:rPr lang="en-US">
                <a:hlinkClick r:id="rId8"/>
              </a:rPr>
              <a:t>https://www.permakulturacs.cz/</a:t>
            </a:r>
            <a:r>
              <a:rPr lang="en-US"/>
              <a:t>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jak na udržitelnou domácnost a jedlou lesní zahradu - </a:t>
            </a:r>
            <a:r>
              <a:rPr lang="en-US">
                <a:hlinkClick r:id="rId9"/>
              </a:rPr>
              <a:t>https://permakulturnioaza.cz/</a:t>
            </a:r>
            <a:r>
              <a:rPr lang="en-US"/>
              <a:t>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Farma Bec Hellouin v Normandii – 1ha soběstačný projekt zapojený do KPZ, bez použití fosilních paliv, zapojení komunity, vzdělávání veřejnosti  - </a:t>
            </a:r>
            <a:r>
              <a:rPr lang="en-US">
                <a:hlinkClick r:id="rId10"/>
              </a:rPr>
              <a:t>https://www.youtube.com/watch?v=10uIpeeLJ80</a:t>
            </a:r>
            <a:r>
              <a:rPr lang="en-US"/>
              <a:t>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maringotla na poli - jak začít od nuly - Zahrada Vesna – mladá česká rodina se inspirovala v zahraničí a rozjíždí vlastní projekt s hithitem </a:t>
            </a:r>
            <a:r>
              <a:rPr lang="en-US">
                <a:hlinkClick r:id="rId11"/>
              </a:rPr>
              <a:t>https://www.youtube.com/watch?v=GcdQAtPrhrc</a:t>
            </a:r>
            <a:r>
              <a:rPr lang="en-US"/>
              <a:t> 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jediný vzdělávací koncept ekologického a biodynamického zemědělství v ČR, který nabízí ucelený program praktického vzdělávání na ekologických farmách u nás i v zahraničí </a:t>
            </a:r>
            <a:r>
              <a:rPr lang="en-US">
                <a:hlinkClick r:id="rId12"/>
              </a:rPr>
              <a:t>https://www.farmarskaskola.cz/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praktická kniha o 40leté zkušenosti života v soběstačnosti ve všech směrech - </a:t>
            </a:r>
            <a:r>
              <a:rPr lang="en-US">
                <a:hlinkClick r:id="rId13"/>
              </a:rPr>
              <a:t>https://www.selfsufficientbackyard.com/</a:t>
            </a:r>
            <a:r>
              <a:rPr lang="en-US"/>
              <a:t>  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BEAB2-2E91-0646-AE21-992AB0F456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>
              <a:spcBef>
                <a:spcPts val="1417"/>
              </a:spcBef>
            </a:pPr>
            <a:r>
              <a:rPr lang="en-US"/>
              <a:t>10. shrnutí a závěr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0FA126-1B2E-0F41-8285-45AA318A8D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>
            <a:normAutofit fontScale="62500" lnSpcReduction="20000"/>
          </a:bodyPr>
          <a:lstStyle/>
          <a:p>
            <a:pPr lvl="0" rtl="0"/>
            <a:r>
              <a:rPr lang="en-US"/>
              <a:t>- když se chce, všechno jde, ať jste kde jste</a:t>
            </a:r>
          </a:p>
          <a:p>
            <a:pPr lvl="0" rtl="0"/>
            <a:r>
              <a:rPr lang="en-US"/>
              <a:t>- sleduj svoji vášeň, čerpej sílu a inspiraci z přírody</a:t>
            </a:r>
          </a:p>
          <a:p>
            <a:pPr lvl="0" rtl="0"/>
            <a:r>
              <a:rPr lang="en-US"/>
              <a:t>- začni v malém, ber si malá sousta, která zvládneš a teprve postupně si přidávej</a:t>
            </a:r>
          </a:p>
          <a:p>
            <a:pPr lvl="0" rtl="0"/>
            <a:r>
              <a:rPr lang="en-US"/>
              <a:t>- nenech se odradit skeptiky, hledej spojence a neboj se inovací, uč se od zkušených</a:t>
            </a:r>
          </a:p>
          <a:p>
            <a:pPr lvl="0" rtl="0"/>
            <a:r>
              <a:rPr lang="en-US"/>
              <a:t>- pozoruj, vyhodnocuj úspěšnost a uč se z chyb</a:t>
            </a:r>
          </a:p>
          <a:p>
            <a:pPr lvl="0" rtl="0"/>
            <a:r>
              <a:rPr lang="en-US"/>
              <a:t>- spolupracuj</a:t>
            </a:r>
          </a:p>
          <a:p>
            <a:pPr lvl="0" rtl="0"/>
            <a:r>
              <a:rPr lang="en-US"/>
              <a:t>- a….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797EF-3D0B-2849-B6CF-30ED7ABC5C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62520" y="229320"/>
            <a:ext cx="4825800" cy="5010480"/>
          </a:xfrm>
        </p:spPr>
        <p:txBody>
          <a:bodyPr vert="horz"/>
          <a:lstStyle/>
          <a:p>
            <a:pPr lvl="0" rtl="0">
              <a:spcBef>
                <a:spcPts val="1417"/>
              </a:spcBef>
            </a:pPr>
            <a:r>
              <a:rPr lang="en-US"/>
              <a:t>Užívej si dobrodružství života na téhle krásné planetě a žij tak, abys dopřál totéž i budoucím generacím!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B1B7D756-65F8-0F4E-BE5C-B3C16A2221D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680" y="218160"/>
            <a:ext cx="3904200" cy="52063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B3427-2677-874B-8D3F-F6B0EA1BDB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lvl="0" rtl="0">
              <a:spcBef>
                <a:spcPts val="1417"/>
              </a:spcBef>
            </a:pPr>
            <a:r>
              <a:rPr lang="en-US" sz="3200"/>
              <a:t>3. jak na to? jaká je moje startovní pozice a jak o soběstačnosti přemýšlet?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C54612-D812-F34D-9ECF-D455B4FEB0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vert="horz">
            <a:normAutofit fontScale="70000" lnSpcReduction="20000"/>
          </a:bodyPr>
          <a:lstStyle/>
          <a:p>
            <a:pPr lvl="0" rtl="0">
              <a:buSzPct val="45000"/>
              <a:buFont typeface="StarSymbol"/>
              <a:buChar char="●"/>
            </a:pPr>
            <a:r>
              <a:rPr lang="en-US"/>
              <a:t>v permakultuře sledujeme toky energií, potenciálů: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>
                <a:latin typeface="Liberation Sans" pitchFamily="34"/>
              </a:rPr>
              <a:t>+</a:t>
            </a:r>
            <a:r>
              <a:rPr lang="en-US"/>
              <a:t> </a:t>
            </a:r>
            <a:r>
              <a:rPr lang="en-US">
                <a:latin typeface="Liberation Sans" pitchFamily="34"/>
              </a:rPr>
              <a:t>→</a:t>
            </a:r>
            <a:r>
              <a:rPr lang="en-US"/>
              <a:t>posilujeme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 b="1">
                <a:latin typeface="Liberation Sans" pitchFamily="34"/>
              </a:rPr>
              <a:t>-</a:t>
            </a:r>
            <a:r>
              <a:rPr lang="en-US"/>
              <a:t> </a:t>
            </a:r>
            <a:r>
              <a:rPr lang="en-US">
                <a:latin typeface="Liberation Sans" pitchFamily="34"/>
              </a:rPr>
              <a:t>→eliminujeme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kde teď jsem?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jaké jsou moje současné finanční možnosti?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jak jsem na tom s informovaností a vlastní praxí, jaké jsou mé talenty?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- potenciál komunity, přátel, rodiny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42806-3AB1-4943-BF9F-126786676F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74160"/>
            <a:ext cx="9071640" cy="1250280"/>
          </a:xfrm>
        </p:spPr>
        <p:txBody>
          <a:bodyPr vert="horz"/>
          <a:lstStyle/>
          <a:p>
            <a:pPr lvl="0" rtl="0">
              <a:spcBef>
                <a:spcPts val="1417"/>
              </a:spcBef>
            </a:pPr>
            <a:r>
              <a:rPr lang="en-US"/>
              <a:t>4. soběstačnost ve městě – jde to i bez vlastního pozemku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E2FF3B8-6B47-0842-9093-C48D6706DE3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4080" y="1527480"/>
            <a:ext cx="2325960" cy="3489120"/>
          </a:xfrm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CBE13FB8-608E-2A40-9F50-3EFB430424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3160" y="1882080"/>
            <a:ext cx="4297320" cy="278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B2C5AA4B-AF68-194D-9814-2786627A02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8479" y="1212120"/>
            <a:ext cx="2490120" cy="44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06637-1A39-CB49-AAD1-BB07ADFEB4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D20904DD-9293-F242-8DB7-B8E5DE43ECF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00" y="87120"/>
            <a:ext cx="10318680" cy="58039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7305A-280D-8D4B-81B5-6E6215AF16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C4EF501-1333-714E-A349-0973B285724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480" y="1665359"/>
            <a:ext cx="5077440" cy="3808080"/>
          </a:xfrm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D2637CF6-1E6C-4444-85EF-CA4EDD7F453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31400" y="272160"/>
            <a:ext cx="4257000" cy="318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7F915-58CC-8249-B879-9779262ECB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79DAEC38-DCB1-914D-809E-F84005F73DB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760" y="263160"/>
            <a:ext cx="8463960" cy="5290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3257</Words>
  <Application>Microsoft Macintosh PowerPoint</Application>
  <PresentationFormat>Širokoúhlá obrazovka</PresentationFormat>
  <Paragraphs>268</Paragraphs>
  <Slides>45</Slides>
  <Notes>45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Calibri</vt:lpstr>
      <vt:lpstr>Liberation Sans</vt:lpstr>
      <vt:lpstr>Liberation Serif</vt:lpstr>
      <vt:lpstr>StarSymbol</vt:lpstr>
      <vt:lpstr>Default</vt:lpstr>
      <vt:lpstr>Cesty k soběstačnosti </vt:lpstr>
      <vt:lpstr>O čem bude řeč?</vt:lpstr>
      <vt:lpstr>1. proč permakultura, soběstačnost, dobrovolná skromnost?</vt:lpstr>
      <vt:lpstr>2. různé formy soběstačnosti</vt:lpstr>
      <vt:lpstr>3. jak na to? jaká je moje startovní pozice a jak o soběstačnosti přemýšlet?</vt:lpstr>
      <vt:lpstr>4. soběstačnost ve městě – jde to i bez vlastního pozemku</vt:lpstr>
      <vt:lpstr>Prezentace aplikace PowerPoint</vt:lpstr>
      <vt:lpstr>Prezentace aplikace PowerPoint</vt:lpstr>
      <vt:lpstr>Prezentace aplikace PowerPoint</vt:lpstr>
      <vt:lpstr>Výzvy města</vt:lpstr>
      <vt:lpstr>Potenciál města</vt:lpstr>
      <vt:lpstr>Prezentace aplikace PowerPoint</vt:lpstr>
      <vt:lpstr>Pěstování na balkoně a v bytě</vt:lpstr>
      <vt:lpstr>Prezentace aplikace PowerPoint</vt:lpstr>
      <vt:lpstr>Prezentace aplikace PowerPoint</vt:lpstr>
      <vt:lpstr>Další možnosti života ve městě</vt:lpstr>
      <vt:lpstr>Prezentace aplikace PowerPoint</vt:lpstr>
      <vt:lpstr>Prezentace aplikace PowerPoint</vt:lpstr>
      <vt:lpstr>Prezentace aplikace PowerPoint</vt:lpstr>
      <vt:lpstr>Prezentace aplikace PowerPoint</vt:lpstr>
      <vt:lpstr>Další zdroje informací:</vt:lpstr>
      <vt:lpstr>5. soběstačnost v příměstském prostředí a na malých zahrádkách</vt:lpstr>
      <vt:lpstr>Prezentace aplikace PowerPoint</vt:lpstr>
      <vt:lpstr>Prezentace aplikace PowerPoint</vt:lpstr>
      <vt:lpstr>Výzvy předměstí</vt:lpstr>
      <vt:lpstr>Prezentace aplikace PowerPoint</vt:lpstr>
      <vt:lpstr>Potenciál předměstí</vt:lpstr>
      <vt:lpstr>Prezentace aplikace PowerPoint</vt:lpstr>
      <vt:lpstr>Další zdroje informací:</vt:lpstr>
      <vt:lpstr>6. postupné přechody na vyšší stupeň soběstačnosti</vt:lpstr>
      <vt:lpstr>Prezentace aplikace PowerPoint</vt:lpstr>
      <vt:lpstr>Prezentace aplikace PowerPoint</vt:lpstr>
      <vt:lpstr>Jak se dostat k půdě?</vt:lpstr>
      <vt:lpstr>Jak začít?</vt:lpstr>
      <vt:lpstr>Prezentace aplikace PowerPoint</vt:lpstr>
      <vt:lpstr>Výzvy</vt:lpstr>
      <vt:lpstr>Prezentace aplikace PowerPoint</vt:lpstr>
      <vt:lpstr>Možné prvky</vt:lpstr>
      <vt:lpstr>Prezentace aplikace PowerPoint</vt:lpstr>
      <vt:lpstr>7. soběstačnost ve velkém, vytváření soběstačných komunit a společenství</vt:lpstr>
      <vt:lpstr>8. moje zkušenost – co funguje, co nefunguje</vt:lpstr>
      <vt:lpstr>Prezentace aplikace PowerPoint</vt:lpstr>
      <vt:lpstr>9. inspirativní videa, odkazy, kurzy</vt:lpstr>
      <vt:lpstr>10. shrnutí a závěr</vt:lpstr>
      <vt:lpstr>Užívej si dobrodružství života na téhle krásné planetě a žij tak, abys dopřál totéž i budoucím generacím!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Cesty k soběstačnosti </dc:title>
  <cp:lastModifiedBy>Dalimil Toman</cp:lastModifiedBy>
  <cp:revision>33</cp:revision>
  <dcterms:created xsi:type="dcterms:W3CDTF">2017-10-20T23:41:18Z</dcterms:created>
  <dcterms:modified xsi:type="dcterms:W3CDTF">2021-02-17T08:51:47Z</dcterms:modified>
</cp:coreProperties>
</file>