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5" r:id="rId6"/>
    <p:sldId id="270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61" r:id="rId17"/>
    <p:sldId id="260" r:id="rId18"/>
    <p:sldId id="26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961F8-35DC-467C-8C4D-77A514988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2DE31F-7561-4F2E-9A7D-225D73D9E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F5976E-1BC9-469B-B542-5E581155A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F9E45-2252-43DA-8CAB-5FA9B1E3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3F3894-A6F0-4A61-A885-CDACF608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2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3368F-1718-4958-A9BB-63B10792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3F2006-9CA4-412F-A88A-2AF8F94A3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E2AD87-5A02-4B20-8EE0-C8D8F0EE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F9408-8BCE-4AC4-AE6C-C1395584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0CAA3F-8093-4EDF-8758-B41078BA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9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D08570D-AA53-4739-938A-556887EAA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EB3D9C-E170-4392-8100-AC9311D0F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943D16-AE27-444C-B1E8-277E55F8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892596-A7DF-4681-80ED-B4AFAD07E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692277-7D94-4BFA-A708-073D014A8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70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A3604-88C4-4070-8B5C-41A1D462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F2DD0-A5A6-4BBD-9825-83A714F46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2B9404-ADD6-446E-990D-08664C7C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96255E-E295-47FB-BE6E-300F77CA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F43911-9DA8-4B02-8CF0-8CEE6D14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7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52B96-C923-4B7F-A063-7A1AAB964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FB21FE-E12E-4956-8A49-2DD432EA0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771B7D-3D8E-46E9-9313-59E973CE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291758-1466-4194-9304-DFC6FBC7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B74AA-D40B-4423-A94F-77A089B8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78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6F5E6-EB95-4D2F-8345-894ADE650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BDCB7F-331D-4587-B11E-F88C3F9D5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415CC0-9D28-43FC-A064-029B48DBA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96C577-922B-454F-A086-097013A1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F3689B-BCC1-4CAE-8C92-98EDEAF0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379802-69C8-462D-B6C0-AEAE17CA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7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D6C81-E2EA-4CCE-AF4A-6E92148F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5CD95A-274F-4D57-B912-03BF848D9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18BEC5-6BB0-4FDB-864D-9F1E4C239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0C08D58-4A69-48CB-AFA5-9E083031A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415F22-D277-4313-8D07-1059E4D94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1D959D-ABE9-44E0-A17A-35C2CFEE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C496F0-A35E-4773-8B39-7C0A79FA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5D87F2-2A59-40FA-876A-5EA79169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29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72DBC-E4C3-418F-98AF-7861100A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4FA249-7DD9-4AF9-AA02-4119A156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523F44-1394-4E5B-ABD9-2E43281E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CC8AC6-FCE5-4514-8ED4-0AF2F2B35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0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5A7CFD-CB9D-4D00-82B8-2D4FF0EE8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C17554-5478-43B6-8EB2-C657EAE8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6E336-EA15-434E-A8BD-8FC0E260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03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2DA1C-53D1-4B7F-85FB-9AB4E808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3B664-FE10-4527-A0A0-014F74373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DB4AFF-784C-4AF0-A3CB-9D5E94125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005ECE-6AB1-4184-892C-D4943380D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015258-5BD4-48F4-9CF7-BC1C6054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AEB5C2-70B2-499D-8206-C887A527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8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EAD1F-8A92-4701-86EA-BEC8B9951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BCB0D2-BC10-405D-B7AF-3F62CC4B7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E88EB0-3C32-48D4-AC56-1D0D2EE2E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EB8C11-BFE7-4F07-87EF-DDBFCD79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31F799-DC16-452A-9263-85B483A3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928EC4-75C4-49F8-86E4-3EAC545D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9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119DF6-62EF-4B98-A784-158EE6FA9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B4B195-BF6A-4C56-AF38-27E14C3C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B7900-4FC6-4072-B004-15981E360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056A1-9CD9-49B3-AA19-F7483C13CAAE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C1FB05-E550-4018-BCC4-79024563C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F85D31-705F-402C-A6EC-1B24BC9C4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17442-C4E0-4F21-86AE-C6442D1F8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23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uIws7RGS9thqX52zn-I0-Pgvdy-RKOUl?usp=sharing" TargetMode="External"/><Relationship Id="rId2" Type="http://schemas.openxmlformats.org/officeDocument/2006/relationships/hyperlink" Target="mailto:fundraiser@brontosaurus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D3E59A5-C826-45AE-83A7-A38A6FE49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2031" y="602940"/>
            <a:ext cx="6508652" cy="2889114"/>
          </a:xfrm>
        </p:spPr>
        <p:txBody>
          <a:bodyPr anchor="b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ŠABLONY PRO NEZISKOVKY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08A34240-B8E6-4785-A9E1-32D7BF409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30" y="4601095"/>
            <a:ext cx="7335404" cy="1147863"/>
          </a:xfrm>
        </p:spPr>
        <p:txBody>
          <a:bodyPr anchor="t"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SPOLEČNÝ PROJEKT HNUTÍ BRONTOSAURUS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7C827C3-C086-4F64-AE9F-84D4F63E5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1748133"/>
            <a:ext cx="4047843" cy="1993562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7377C67-6725-48D9-9001-E46A08888B89}"/>
              </a:ext>
            </a:extLst>
          </p:cNvPr>
          <p:cNvSpPr txBox="1"/>
          <p:nvPr/>
        </p:nvSpPr>
        <p:spPr>
          <a:xfrm>
            <a:off x="5665983" y="6240773"/>
            <a:ext cx="603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Výzva Zvyšování kvality neformálního vzdělávání, OPVVV</a:t>
            </a:r>
          </a:p>
        </p:txBody>
      </p:sp>
    </p:spTree>
    <p:extLst>
      <p:ext uri="{BB962C8B-B14F-4D97-AF65-F5344CB8AC3E}">
        <p14:creationId xmlns:p14="http://schemas.microsoft.com/office/powerpoint/2010/main" val="3423700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17" y="711144"/>
            <a:ext cx="4207175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Zavádění nových metod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3698" y="1531657"/>
            <a:ext cx="3045071" cy="31247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dirty="0">
                <a:solidFill>
                  <a:schemeClr val="bg1"/>
                </a:solidFill>
              </a:rPr>
              <a:t>Dva organizátory z jednoho ZČ vzdělává 1 expert v některém tématu (5 hodin). Každý organizátor ve spolupráci s expertem připraví a zrealizuje 1 ukázkovou hodinu – aktivitu pro děti a mládež.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41FE5B01-36C8-49EA-929E-EF5801F0EADE}"/>
              </a:ext>
            </a:extLst>
          </p:cNvPr>
          <p:cNvSpPr txBox="1">
            <a:spLocks/>
          </p:cNvSpPr>
          <p:nvPr/>
        </p:nvSpPr>
        <p:spPr>
          <a:xfrm>
            <a:off x="7309291" y="1856934"/>
            <a:ext cx="2447964" cy="5001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539261" y="1335114"/>
            <a:ext cx="3563730" cy="25804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Lze využít jen  předdefinovaných tématech.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Mzdové náklady lze uplatnit jen na experta.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Ukázková hodina musí být pro děti a mládež 3-20 let.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19" name="Zástupný obsah 4">
            <a:extLst>
              <a:ext uri="{FF2B5EF4-FFF2-40B4-BE49-F238E27FC236}">
                <a16:creationId xmlns:a16="http://schemas.microsoft.com/office/drawing/2014/main" id="{5A1CD811-B8D7-4109-9821-13BB41602DFB}"/>
              </a:ext>
            </a:extLst>
          </p:cNvPr>
          <p:cNvSpPr txBox="1">
            <a:spLocks/>
          </p:cNvSpPr>
          <p:nvPr/>
        </p:nvSpPr>
        <p:spPr>
          <a:xfrm>
            <a:off x="8533273" y="1246305"/>
            <a:ext cx="2873438" cy="266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2 719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bez úhrady mzdových nákladů experta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6 227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 úhradou mzdových nákladů experta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7021359" y="3795501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3048001" y="4408535"/>
            <a:ext cx="9143999" cy="24063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Expert není nijak definován – může to být lektor vzdělávacího kurzu, zkušený organizátor atp.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Stejné organizátory lze zapojit na různá témata opakovaně, stejného experta lze využít pro více dvojic organizátorů.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05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/>
              <a:t>Např. V OHB kurzu přednáší Jitka 5 hodin o motivaci mládeže k přírodovědnému vzdělávání. Jitka má DPP. Ivan s Martinem a Lída s Bárou připraví ukázkovou </a:t>
            </a:r>
            <a:r>
              <a:rPr lang="cs-CZ" sz="2000" dirty="0" err="1"/>
              <a:t>středoškoláckou</a:t>
            </a:r>
            <a:r>
              <a:rPr lang="cs-CZ" sz="2000" dirty="0"/>
              <a:t> víkendovku, kde v její části znalosti využijí. Lze žádat o 2*6227Kč.</a:t>
            </a:r>
          </a:p>
        </p:txBody>
      </p:sp>
    </p:spTree>
    <p:extLst>
      <p:ext uri="{BB962C8B-B14F-4D97-AF65-F5344CB8AC3E}">
        <p14:creationId xmlns:p14="http://schemas.microsoft.com/office/powerpoint/2010/main" val="2518100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D3E59A5-C826-45AE-83A7-A38A6FE49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19" y="365125"/>
            <a:ext cx="10739511" cy="1623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b="1" dirty="0">
                <a:latin typeface="+mn-lt"/>
              </a:rPr>
              <a:t>PRO DĚTI A MLÁDEŽ </a:t>
            </a:r>
            <a:endParaRPr lang="en-US" b="1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5F217011-469E-4862-A0E1-007C05D8F68B}"/>
              </a:ext>
            </a:extLst>
          </p:cNvPr>
          <p:cNvSpPr txBox="1"/>
          <p:nvPr/>
        </p:nvSpPr>
        <p:spPr>
          <a:xfrm>
            <a:off x="655320" y="2644518"/>
            <a:ext cx="9013052" cy="3327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NOVÝ KLUB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PROJEKTOVÝ DEN V KLUBOVNĚ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PROJEKTOVÝ DEN MIMO KLUBOVNU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1698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20" y="449534"/>
            <a:ext cx="2569152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Nový klub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4256" y="1627491"/>
            <a:ext cx="3606680" cy="2383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Obsahově nový tematický klub pro děti/mládež. Nejméně 2x měsíčně se v rámci celého školního roku setkává skupina nejméně     6-ti dětí. Rozsah 24 hodin.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41FE5B01-36C8-49EA-929E-EF5801F0EADE}"/>
              </a:ext>
            </a:extLst>
          </p:cNvPr>
          <p:cNvSpPr txBox="1">
            <a:spLocks/>
          </p:cNvSpPr>
          <p:nvPr/>
        </p:nvSpPr>
        <p:spPr>
          <a:xfrm>
            <a:off x="7309291" y="1856934"/>
            <a:ext cx="2447964" cy="5001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232228" y="1335113"/>
            <a:ext cx="4232227" cy="3405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Musí jít o klub badatelský, klub praktických dovedností nebo klub demokratického občanství. Nesmí být totožný s předchozí činností.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Klub musí být pro účastníky zdarma.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Nejméně 2 účastníci musí být ohroženi školním neúspěchem – nedokládá se nijak.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Docházka dětí musí být 75%.</a:t>
            </a:r>
          </a:p>
        </p:txBody>
      </p:sp>
      <p:sp>
        <p:nvSpPr>
          <p:cNvPr id="19" name="Zástupný obsah 4">
            <a:extLst>
              <a:ext uri="{FF2B5EF4-FFF2-40B4-BE49-F238E27FC236}">
                <a16:creationId xmlns:a16="http://schemas.microsoft.com/office/drawing/2014/main" id="{5A1CD811-B8D7-4109-9821-13BB41602DFB}"/>
              </a:ext>
            </a:extLst>
          </p:cNvPr>
          <p:cNvSpPr txBox="1">
            <a:spLocks/>
          </p:cNvSpPr>
          <p:nvPr/>
        </p:nvSpPr>
        <p:spPr>
          <a:xfrm>
            <a:off x="8533273" y="1246306"/>
            <a:ext cx="2873438" cy="14306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6 315Kč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pravděpodobně lze hradit DPP – nedokládá se</a:t>
            </a:r>
            <a:endParaRPr lang="cs-CZ" sz="20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6914121" y="4685212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3422049" y="5252136"/>
            <a:ext cx="8697242" cy="180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Šablonu lze využít vícekrát v různých variantách.</a:t>
            </a:r>
            <a:endParaRPr lang="cs-CZ" sz="105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/>
              <a:t>Např. Ota s Ivou mají v BRĎU 15 dětí. Ve školním roce 2019/2020 pro ně připraví nový badatelský program (říjen-duben). Schůzky budou dvouhodinové jednou týdně (celkem 56 hodin). Lze žádat 4*6315Kč.</a:t>
            </a:r>
          </a:p>
        </p:txBody>
      </p:sp>
    </p:spTree>
    <p:extLst>
      <p:ext uri="{BB962C8B-B14F-4D97-AF65-F5344CB8AC3E}">
        <p14:creationId xmlns:p14="http://schemas.microsoft.com/office/powerpoint/2010/main" val="290739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85" y="434756"/>
            <a:ext cx="4042007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Projektový den v klubovně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7415" y="2062417"/>
            <a:ext cx="3237305" cy="2383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Organizátor a odborník z praxe připraví a realizují 4 hodinový blok pro 1 skupinu dětí/mládeže v klubovně nebo blízkém okolí.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41FE5B01-36C8-49EA-929E-EF5801F0EADE}"/>
              </a:ext>
            </a:extLst>
          </p:cNvPr>
          <p:cNvSpPr txBox="1">
            <a:spLocks/>
          </p:cNvSpPr>
          <p:nvPr/>
        </p:nvSpPr>
        <p:spPr>
          <a:xfrm>
            <a:off x="7309291" y="1856934"/>
            <a:ext cx="2447964" cy="5001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539261" y="1335113"/>
            <a:ext cx="3804908" cy="246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Nelze kombinovat s Novým klubem.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Musí být pro účastníky bezplatné.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Musí splňovat charakteristiku projektové výuky.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7091414" y="4277075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3358769" y="4795583"/>
            <a:ext cx="8697242" cy="180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Není omezen počet účastníků.</a:t>
            </a:r>
            <a:endParaRPr lang="cs-CZ" sz="105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/>
              <a:t>Např. BRĎO </a:t>
            </a:r>
            <a:r>
              <a:rPr lang="cs-CZ" sz="2000" dirty="0" err="1"/>
              <a:t>Vlkani</a:t>
            </a:r>
            <a:r>
              <a:rPr lang="cs-CZ" sz="2000" dirty="0"/>
              <a:t> pořádá výpravu 200 dětí po mikulčických vinných sklípcích s doplňováním pracovních listů a skupinovou prací na novém vínu. Výpravu vede </a:t>
            </a:r>
            <a:r>
              <a:rPr lang="cs-CZ" sz="2000" dirty="0" err="1"/>
              <a:t>Joška</a:t>
            </a:r>
            <a:r>
              <a:rPr lang="cs-CZ" sz="2000" dirty="0"/>
              <a:t>, má na to DPP. Lze žádat o 9996 Kč.</a:t>
            </a:r>
          </a:p>
        </p:txBody>
      </p:sp>
      <p:sp>
        <p:nvSpPr>
          <p:cNvPr id="17" name="Zástupný obsah 4">
            <a:extLst>
              <a:ext uri="{FF2B5EF4-FFF2-40B4-BE49-F238E27FC236}">
                <a16:creationId xmlns:a16="http://schemas.microsoft.com/office/drawing/2014/main" id="{7539057A-1F49-4597-9127-403A9CAF9776}"/>
              </a:ext>
            </a:extLst>
          </p:cNvPr>
          <p:cNvSpPr txBox="1">
            <a:spLocks/>
          </p:cNvSpPr>
          <p:nvPr/>
        </p:nvSpPr>
        <p:spPr>
          <a:xfrm>
            <a:off x="8533273" y="1246305"/>
            <a:ext cx="2873438" cy="266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4 736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bez úhrady mzdových nákladů odborníka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9 996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 úhradou mzdových nákladů odborníka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713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85" y="434756"/>
            <a:ext cx="4042007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Projektový den mimo klubovnu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7415" y="2062417"/>
            <a:ext cx="3237305" cy="2383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Organizátor a odborník z praxe připraví a realizují 4 hodinový blok pro 1 skupinu dětí/mládeže (nejméně 10 účastníků) více než 10km od klubovny.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539261" y="972755"/>
            <a:ext cx="3525914" cy="28255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Nelze kombinovat s Novým klubem.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Musí být pro účastníky bezplatné.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Musí splňovat charakteristiku projektové výuky.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Alespoň 3 z 10-ti účastníku musejí být ohroženi školním neúspěchem – nedokládá se.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7091414" y="4277075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3358769" y="4795583"/>
            <a:ext cx="8697242" cy="18055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sz="1050" dirty="0"/>
          </a:p>
          <a:p>
            <a:pPr marL="0" indent="0" algn="ctr">
              <a:buNone/>
            </a:pPr>
            <a:r>
              <a:rPr lang="cs-CZ" sz="2000" dirty="0"/>
              <a:t>Např. Martin na středoškolskou víkendovku pozval Dominika, který připraví 2 interaktivní 4 hodinové programy pro 10 účastníků – jeden o budkách, jeden o stromech. Lze žádat o 2* 6 320Kč.</a:t>
            </a:r>
          </a:p>
          <a:p>
            <a:pPr marL="0" indent="0" algn="ctr">
              <a:buNone/>
            </a:pPr>
            <a:r>
              <a:rPr lang="cs-CZ" sz="2000" dirty="0"/>
              <a:t>Např. BRĎO </a:t>
            </a:r>
            <a:r>
              <a:rPr lang="cs-CZ" sz="2000" dirty="0" err="1"/>
              <a:t>Vlkani</a:t>
            </a:r>
            <a:r>
              <a:rPr lang="cs-CZ" sz="2000" dirty="0"/>
              <a:t> pořádá výpravu 20 dětí po znojemských vinných sklípcích s doplňováním pracovních listů a skupinovou prací na novém vínu. Výpravu vede </a:t>
            </a:r>
            <a:r>
              <a:rPr lang="cs-CZ" sz="2000" dirty="0" err="1"/>
              <a:t>Joška</a:t>
            </a:r>
            <a:r>
              <a:rPr lang="cs-CZ" sz="2000" dirty="0"/>
              <a:t> + 2 vedoucí BRĎO. Lze žádat o 2*6320Kč.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7" name="Zástupný obsah 4">
            <a:extLst>
              <a:ext uri="{FF2B5EF4-FFF2-40B4-BE49-F238E27FC236}">
                <a16:creationId xmlns:a16="http://schemas.microsoft.com/office/drawing/2014/main" id="{7539057A-1F49-4597-9127-403A9CAF9776}"/>
              </a:ext>
            </a:extLst>
          </p:cNvPr>
          <p:cNvSpPr txBox="1">
            <a:spLocks/>
          </p:cNvSpPr>
          <p:nvPr/>
        </p:nvSpPr>
        <p:spPr>
          <a:xfrm>
            <a:off x="8538413" y="1242164"/>
            <a:ext cx="2873438" cy="266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6 320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pravděpodobně lze hradit odměnu odborníka – nedokládá se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766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D3E59A5-C826-45AE-83A7-A38A6FE49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19" y="365125"/>
            <a:ext cx="10739511" cy="1623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HURÁ DO PŘÍPRAV!</a:t>
            </a:r>
            <a:endParaRPr lang="en-US" b="1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5F217011-469E-4862-A0E1-007C05D8F68B}"/>
              </a:ext>
            </a:extLst>
          </p:cNvPr>
          <p:cNvSpPr txBox="1"/>
          <p:nvPr/>
        </p:nvSpPr>
        <p:spPr>
          <a:xfrm>
            <a:off x="655320" y="2644518"/>
            <a:ext cx="9013052" cy="3327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CO BUDEME POTŘEBOVAT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KDY TO BUDEME POTŘEBOVAT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KDO MI PORADÍ?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0253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412489"/>
            <a:ext cx="3460652" cy="2156621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CO BUDEME POTŘEBOVAT OD VÁS?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59273" y="464234"/>
            <a:ext cx="3967275" cy="6393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PŘED PODÁNÍM PROJEKTU</a:t>
            </a:r>
          </a:p>
          <a:p>
            <a:r>
              <a:rPr lang="cs-CZ" sz="2000" dirty="0"/>
              <a:t>vyplnění dotazníku (závazného) s uvedením počtu šablon, o které máte zájem</a:t>
            </a:r>
          </a:p>
          <a:p>
            <a:r>
              <a:rPr lang="cs-CZ" sz="2000" dirty="0"/>
              <a:t>uzavření smlouvy o partnerství mezi ústředím a ZČ</a:t>
            </a:r>
          </a:p>
          <a:p>
            <a:r>
              <a:rPr lang="cs-CZ" sz="2000" dirty="0"/>
              <a:t>součinnost při procesu přípravy projektu (může se stát, že při prokousávání se systémem na podání žádosti dojdeme k potřebě nějakého upřesnění)</a:t>
            </a:r>
          </a:p>
          <a:p>
            <a:r>
              <a:rPr lang="cs-CZ" sz="2000" dirty="0"/>
              <a:t>součinnost při případném doplňování údajů v průběhu hodnocení projektů (srpen-září 2019)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pozn. jeden subjekt (ZČ, ústředí) může být zapojen pouze do jednoho projektu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6E24D2-F0E6-4409-9CE1-F546451E7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26547" y="464233"/>
            <a:ext cx="3727509" cy="4841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PO SCHVÁLENÍ PROJEKTU</a:t>
            </a:r>
          </a:p>
          <a:p>
            <a:r>
              <a:rPr lang="cs-CZ" sz="2000" dirty="0"/>
              <a:t>realizovat šablony, které si vyberete</a:t>
            </a:r>
          </a:p>
          <a:p>
            <a:r>
              <a:rPr lang="cs-CZ" sz="2000" dirty="0"/>
              <a:t>jednou za 3 měsíce dodat vyplněný formulář/prohlášení nebo jiný formát ke každé realizované šabloně (formuláře dostanete předvyplněné) </a:t>
            </a:r>
          </a:p>
          <a:p>
            <a:r>
              <a:rPr lang="cs-CZ" sz="2000" dirty="0"/>
              <a:t>u šablon s hrazenými mzdovými náklady sken DPP/smlouvy</a:t>
            </a:r>
          </a:p>
          <a:p>
            <a:r>
              <a:rPr lang="cs-CZ" sz="2000" dirty="0"/>
              <a:t>vést účetnictví a jednotkové částky vyúčtovávat (část jednotkových nákladů je možné využít i na účetní služby)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00375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0" y="1412489"/>
            <a:ext cx="3671668" cy="2156621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TERMÍNY</a:t>
            </a:r>
            <a:r>
              <a:rPr lang="cs-CZ" sz="3600" b="1" dirty="0">
                <a:solidFill>
                  <a:srgbClr val="FFFFFF"/>
                </a:solidFill>
                <a:latin typeface="+mn-lt"/>
              </a:rPr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59273" y="942219"/>
            <a:ext cx="3847392" cy="5253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průběžná výzva s uzávěrkami</a:t>
            </a:r>
          </a:p>
          <a:p>
            <a:pPr marL="0" indent="0">
              <a:buNone/>
            </a:pPr>
            <a:r>
              <a:rPr lang="cs-CZ" sz="2000" dirty="0"/>
              <a:t>31.7.2019 </a:t>
            </a:r>
          </a:p>
          <a:p>
            <a:pPr marL="0" indent="0">
              <a:buNone/>
            </a:pPr>
            <a:r>
              <a:rPr lang="cs-CZ" sz="2000" dirty="0"/>
              <a:t>15.10.2019</a:t>
            </a:r>
          </a:p>
          <a:p>
            <a:pPr marL="0" indent="0">
              <a:buNone/>
            </a:pPr>
            <a:r>
              <a:rPr lang="cs-CZ" sz="2000" dirty="0"/>
              <a:t>6.1.2020</a:t>
            </a:r>
          </a:p>
          <a:p>
            <a:pPr marL="0" indent="0">
              <a:buNone/>
            </a:pPr>
            <a:r>
              <a:rPr lang="cs-CZ" sz="2000" dirty="0"/>
              <a:t>při neúspěchu v jednom kole lze žádost přepracovat a podat k další uzávěrce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délka projektu 2-3 roky</a:t>
            </a:r>
          </a:p>
          <a:p>
            <a:pPr marL="0" indent="0">
              <a:buNone/>
            </a:pPr>
            <a:r>
              <a:rPr lang="cs-CZ" sz="2000" dirty="0"/>
              <a:t>ukončení nejpozději 31.12.2022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6E24D2-F0E6-4409-9CE1-F546451E7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06665" y="942219"/>
            <a:ext cx="3847392" cy="4363844"/>
          </a:xfrm>
        </p:spPr>
        <p:txBody>
          <a:bodyPr>
            <a:normAutofit/>
          </a:bodyPr>
          <a:lstStyle/>
          <a:p>
            <a:r>
              <a:rPr lang="cs-CZ" sz="2000" dirty="0"/>
              <a:t>zjišťování zájmu ZČ (dotazník) do 9.6.2019</a:t>
            </a:r>
          </a:p>
          <a:p>
            <a:endParaRPr lang="cs-CZ" sz="2000" dirty="0"/>
          </a:p>
          <a:p>
            <a:r>
              <a:rPr lang="cs-CZ" sz="2000" dirty="0"/>
              <a:t>partnerské smlouvy (mezi ZČ a ústředím) do 15.7.2019 </a:t>
            </a:r>
          </a:p>
          <a:p>
            <a:endParaRPr lang="cs-CZ" sz="2000" dirty="0"/>
          </a:p>
          <a:p>
            <a:r>
              <a:rPr lang="cs-CZ" sz="2000" dirty="0"/>
              <a:t>zahájení projektu v případě schválení je reálné od 1.1.2020</a:t>
            </a:r>
          </a:p>
        </p:txBody>
      </p:sp>
    </p:spTree>
    <p:extLst>
      <p:ext uri="{BB962C8B-B14F-4D97-AF65-F5344CB8AC3E}">
        <p14:creationId xmlns:p14="http://schemas.microsoft.com/office/powerpoint/2010/main" val="1099391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0" y="1412489"/>
            <a:ext cx="3671668" cy="2156621"/>
          </a:xfrm>
        </p:spPr>
        <p:txBody>
          <a:bodyPr anchor="t">
            <a:normAutofit fontScale="90000"/>
          </a:bodyPr>
          <a:lstStyle/>
          <a:p>
            <a:r>
              <a:rPr lang="cs-CZ" sz="3600" b="1" dirty="0">
                <a:solidFill>
                  <a:srgbClr val="FFFFFF"/>
                </a:solidFill>
                <a:latin typeface="+mn-lt"/>
              </a:rPr>
              <a:t>KDO PROJEKT SESTAVUJE?</a:t>
            </a:r>
            <a:br>
              <a:rPr lang="cs-CZ" sz="3600" b="1" dirty="0">
                <a:solidFill>
                  <a:srgbClr val="FFFFFF"/>
                </a:solidFill>
                <a:latin typeface="+mn-lt"/>
              </a:rPr>
            </a:br>
            <a:br>
              <a:rPr lang="cs-CZ" sz="3600" b="1" dirty="0">
                <a:solidFill>
                  <a:srgbClr val="FFFFFF"/>
                </a:solidFill>
                <a:latin typeface="+mn-lt"/>
              </a:rPr>
            </a:br>
            <a:r>
              <a:rPr lang="cs-CZ" sz="3600" b="1" dirty="0">
                <a:solidFill>
                  <a:srgbClr val="FFFFFF"/>
                </a:solidFill>
                <a:latin typeface="+mn-lt"/>
              </a:rPr>
              <a:t>KOHO SE PTÁT?</a:t>
            </a:r>
            <a:br>
              <a:rPr lang="cs-CZ" sz="3200" b="1" dirty="0">
                <a:solidFill>
                  <a:srgbClr val="FFFFFF"/>
                </a:solidFill>
                <a:latin typeface="+mn-lt"/>
              </a:rPr>
            </a:br>
            <a:endParaRPr lang="cs-CZ" sz="3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59273" y="942219"/>
            <a:ext cx="7452448" cy="5253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Společný projekt za Hnutí Brontosaurus a pobočné spolky podává ústředí.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Kontaktní osoba (dotazy, připomínky, upřesnění)</a:t>
            </a:r>
          </a:p>
          <a:p>
            <a:pPr marL="0" indent="0">
              <a:buNone/>
            </a:pPr>
            <a:r>
              <a:rPr lang="cs-CZ" sz="2000" dirty="0"/>
              <a:t>Eva </a:t>
            </a:r>
            <a:r>
              <a:rPr lang="cs-CZ" sz="2000" dirty="0" err="1"/>
              <a:t>Pavelová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fundraiser@brontosaurus.cz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721 457 976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Užitečné dokumenty včetně této prezentace, kompletního textu výzvy a postupně i dalších formulářů a podkladu najdete </a:t>
            </a:r>
            <a:r>
              <a:rPr lang="cs-CZ" sz="2000" b="1" dirty="0">
                <a:hlinkClick r:id="rId3"/>
              </a:rPr>
              <a:t>ZDE</a:t>
            </a:r>
            <a:r>
              <a:rPr lang="cs-CZ" sz="2000" b="1" dirty="0"/>
              <a:t>.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7000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412489"/>
            <a:ext cx="3671668" cy="2156621"/>
          </a:xfrm>
        </p:spPr>
        <p:txBody>
          <a:bodyPr anchor="t">
            <a:normAutofit fontScale="90000"/>
          </a:bodyPr>
          <a:lstStyle/>
          <a:p>
            <a:r>
              <a:rPr lang="cs-CZ" sz="3600" b="1">
                <a:solidFill>
                  <a:srgbClr val="FFFFFF"/>
                </a:solidFill>
                <a:latin typeface="+mn-lt"/>
              </a:rPr>
              <a:t>CO JSOU ŠABLONY?</a:t>
            </a:r>
            <a:br>
              <a:rPr lang="cs-CZ" sz="3600" b="1">
                <a:solidFill>
                  <a:srgbClr val="FFFFFF"/>
                </a:solidFill>
                <a:latin typeface="+mn-lt"/>
              </a:rPr>
            </a:br>
            <a:br>
              <a:rPr lang="cs-CZ" sz="3600" b="1">
                <a:solidFill>
                  <a:srgbClr val="FFFFFF"/>
                </a:solidFill>
                <a:latin typeface="+mn-lt"/>
              </a:rPr>
            </a:br>
            <a:r>
              <a:rPr lang="cs-CZ" sz="3600" b="1">
                <a:solidFill>
                  <a:srgbClr val="FFFFFF"/>
                </a:solidFill>
                <a:latin typeface="+mn-lt"/>
              </a:rPr>
              <a:t>JAKÉ MAJÍ VÝHODY?</a:t>
            </a:r>
            <a:endParaRPr lang="cs-CZ" sz="3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59273" y="693493"/>
            <a:ext cx="3847392" cy="5253782"/>
          </a:xfrm>
        </p:spPr>
        <p:txBody>
          <a:bodyPr>
            <a:normAutofit/>
          </a:bodyPr>
          <a:lstStyle/>
          <a:p>
            <a:r>
              <a:rPr lang="cs-CZ" sz="2000"/>
              <a:t>vychází ze školního prostředí</a:t>
            </a:r>
          </a:p>
          <a:p>
            <a:r>
              <a:rPr lang="cs-CZ" sz="2000"/>
              <a:t>projekty se zjednodušeným vykazováním </a:t>
            </a:r>
          </a:p>
          <a:p>
            <a:r>
              <a:rPr lang="cs-CZ" sz="2000"/>
              <a:t>typizované aktivity vzdělávání pracovníků s dětmi a mládeží</a:t>
            </a:r>
          </a:p>
          <a:p>
            <a:r>
              <a:rPr lang="cs-CZ" sz="2000"/>
              <a:t>typizované tematické nebo specificky zacílené aktivity pro děti a mládež</a:t>
            </a:r>
          </a:p>
          <a:p>
            <a:r>
              <a:rPr lang="cs-CZ" sz="2000"/>
              <a:t>projekt, kde cíle a výstupy neurčuje žadatel, ale jsou předem nastaveny - žadatel volí počty jednotek a subjekty, se kterými bude spolupracovat</a:t>
            </a:r>
          </a:p>
          <a:p>
            <a:r>
              <a:rPr lang="cs-CZ" sz="2000"/>
              <a:t>jedna šablona = jedna jednotka nějakého předdefinovaného výstupu</a:t>
            </a:r>
            <a:endParaRPr lang="cs-CZ" sz="20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6E24D2-F0E6-4409-9CE1-F546451E7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1728" y="324374"/>
            <a:ext cx="3847392" cy="5992020"/>
          </a:xfrm>
        </p:spPr>
        <p:txBody>
          <a:bodyPr>
            <a:normAutofit/>
          </a:bodyPr>
          <a:lstStyle/>
          <a:p>
            <a:r>
              <a:rPr lang="cs-CZ" sz="2000"/>
              <a:t>jednotné vykazování všech výstupů (na většinu jednoduchý formulář)</a:t>
            </a:r>
          </a:p>
          <a:p>
            <a:r>
              <a:rPr lang="cs-CZ" sz="2000"/>
              <a:t>dost peněz na administrativní podporu – ZČ se mohou věnovat hlavně obsahu</a:t>
            </a:r>
          </a:p>
          <a:p>
            <a:r>
              <a:rPr lang="cs-CZ" sz="2000"/>
              <a:t>finanční podpora na činnosti, které už děláme (a můžeme je rozvíjet)</a:t>
            </a:r>
          </a:p>
          <a:p>
            <a:r>
              <a:rPr lang="cs-CZ" sz="2000"/>
              <a:t>finanční podpora na nové činnosti, které by nás mohly zajímat</a:t>
            </a:r>
          </a:p>
          <a:p>
            <a:r>
              <a:rPr lang="cs-CZ" sz="2000"/>
              <a:t>nedokládají se žádné účetní doklady (účetnictví v ZČ samozřejmě musí být v pořádku)</a:t>
            </a:r>
          </a:p>
          <a:p>
            <a:r>
              <a:rPr lang="cs-CZ" sz="2000"/>
              <a:t>finanční prostředky může ZČ využít podle svého uvážení (nájem, služby, materiál, v některých šablonách i DPP)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35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412489"/>
            <a:ext cx="3460652" cy="2156621"/>
          </a:xfrm>
        </p:spPr>
        <p:txBody>
          <a:bodyPr anchor="t">
            <a:normAutofit/>
          </a:bodyPr>
          <a:lstStyle/>
          <a:p>
            <a:r>
              <a:rPr lang="cs-CZ" sz="3200" b="1">
                <a:solidFill>
                  <a:srgbClr val="FFFFFF"/>
                </a:solidFill>
                <a:latin typeface="+mn-lt"/>
              </a:rPr>
              <a:t>CO VÁM PROJEKT MŮŽE PŘINÉST?</a:t>
            </a:r>
            <a:endParaRPr lang="cs-CZ" sz="32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15107" y="1058435"/>
            <a:ext cx="7371656" cy="4741129"/>
          </a:xfrm>
        </p:spPr>
        <p:txBody>
          <a:bodyPr>
            <a:normAutofit/>
          </a:bodyPr>
          <a:lstStyle/>
          <a:p>
            <a:r>
              <a:rPr lang="cs-CZ" sz="2000" dirty="0"/>
              <a:t>rozvoj, vzdělávání a podporu vašich stávajících i nových organizátorů/vedoucích/pracovníků s dětmi a mládeží (pro jednoduchost používám dále označení organizátor)</a:t>
            </a:r>
          </a:p>
          <a:p>
            <a:r>
              <a:rPr lang="cs-CZ" sz="2000" dirty="0"/>
              <a:t>sdílení zkušeností mezi pokročilými a začínajícími organizátory (nejen v rámci jednoho ZČ, ale i napříč organizací)</a:t>
            </a:r>
          </a:p>
          <a:p>
            <a:r>
              <a:rPr lang="cs-CZ" sz="2000" dirty="0"/>
              <a:t>finanční podporu pro rozvoj nových či doplňkových aktivit (především dětských oddílů)</a:t>
            </a:r>
          </a:p>
          <a:p>
            <a:r>
              <a:rPr lang="cs-CZ" sz="2000" dirty="0"/>
              <a:t>možnost flexibilně využít paušální částku příspěvku v souladu s vašimi potřebami</a:t>
            </a:r>
          </a:p>
          <a:p>
            <a:r>
              <a:rPr lang="cs-CZ" sz="2000" dirty="0"/>
              <a:t>možnost odměňovat organizátory, vedoucí či další zapojené osoby v některých šablonách (formou DPP)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55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412489"/>
            <a:ext cx="3671668" cy="2156621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JAKÁ JSOU OBECNÁ OMEZENÍ?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59272" y="492369"/>
            <a:ext cx="7549847" cy="6041257"/>
          </a:xfrm>
        </p:spPr>
        <p:txBody>
          <a:bodyPr>
            <a:normAutofit/>
          </a:bodyPr>
          <a:lstStyle/>
          <a:p>
            <a:r>
              <a:rPr lang="cs-CZ" sz="2000" dirty="0"/>
              <a:t>koncovou cílovou skupinou (ti, se kterými zapojení organizátoři pracují), jsou </a:t>
            </a:r>
            <a:r>
              <a:rPr lang="cs-CZ" sz="2000" b="1" dirty="0"/>
              <a:t>děti a mládež od 3 let po dokončení střední školy</a:t>
            </a:r>
            <a:r>
              <a:rPr lang="cs-CZ" sz="2000" i="1" dirty="0"/>
              <a:t> </a:t>
            </a:r>
          </a:p>
          <a:p>
            <a:pPr marL="0" indent="0">
              <a:buNone/>
            </a:pPr>
            <a:r>
              <a:rPr lang="cs-CZ" sz="2000" i="1" dirty="0"/>
              <a:t>to může omezit zejména počet šablon, které budeme realizovat, protože počet zapojených pracovníků s dětmi a mládeží musí korespondovat s velikostí cílové skupiny</a:t>
            </a:r>
          </a:p>
          <a:p>
            <a:pPr marL="0" indent="0">
              <a:buNone/>
            </a:pPr>
            <a:r>
              <a:rPr lang="cs-CZ" sz="2000" i="1" dirty="0"/>
              <a:t>některé šablony jsou taky přímo pro děti a mládež určené (jako děti a mládež projekt chápe tedy skupinu cca 3-20 let)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dirty="0"/>
              <a:t>některé šablony jsou </a:t>
            </a:r>
            <a:r>
              <a:rPr lang="cs-CZ" sz="2000" b="1" dirty="0"/>
              <a:t>tematicky limitované</a:t>
            </a:r>
          </a:p>
          <a:p>
            <a:pPr marL="0" indent="0">
              <a:buNone/>
            </a:pPr>
            <a:r>
              <a:rPr lang="cs-CZ" sz="2000" i="1" dirty="0"/>
              <a:t>čtenářská gramotnost, matematická gramotnost, cizí jazyky, osobnostně sociální rozvoj, inkluze, podnikavost, polytechnické vzdělávání, ICT, projektová výuka, kulturní povědomí a vyjádření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dirty="0"/>
              <a:t>finanční podporu </a:t>
            </a:r>
            <a:r>
              <a:rPr lang="cs-CZ" sz="2000" b="1" dirty="0"/>
              <a:t>nelze kombinovat s MŠMT nebo jinými státními dotacemi </a:t>
            </a:r>
            <a:r>
              <a:rPr lang="cs-CZ" sz="2000" dirty="0"/>
              <a:t>(naopak lze s krajskými, obecními, privátními)</a:t>
            </a:r>
          </a:p>
          <a:p>
            <a:pPr marL="0" indent="0">
              <a:buNone/>
            </a:pPr>
            <a:r>
              <a:rPr lang="cs-CZ" sz="2000" i="1" dirty="0"/>
              <a:t>většina šablon ze své podstaty ale MŠMT nepřekrývá, naopak ho poměrně dobře doplňuje	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78667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D3E59A5-C826-45AE-83A7-A38A6FE49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365125"/>
            <a:ext cx="9013052" cy="1623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ŠABLONY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5F217011-469E-4862-A0E1-007C05D8F68B}"/>
              </a:ext>
            </a:extLst>
          </p:cNvPr>
          <p:cNvSpPr txBox="1"/>
          <p:nvPr/>
        </p:nvSpPr>
        <p:spPr>
          <a:xfrm>
            <a:off x="655320" y="2644518"/>
            <a:ext cx="9013052" cy="3327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 JAKÉ AKTIVITY JE MOŽNÉ V PROJEKTU ŽÁDAT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KOLIK JE PENĚZ NA JEJICH REALIZACI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JAKÉ JSOU PODMÍNKY A OMEZENÍ</a:t>
            </a:r>
          </a:p>
        </p:txBody>
      </p:sp>
    </p:spTree>
    <p:extLst>
      <p:ext uri="{BB962C8B-B14F-4D97-AF65-F5344CB8AC3E}">
        <p14:creationId xmlns:p14="http://schemas.microsoft.com/office/powerpoint/2010/main" val="457318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D3E59A5-C826-45AE-83A7-A38A6FE49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365125"/>
            <a:ext cx="9013052" cy="1623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b="1" dirty="0">
                <a:latin typeface="+mn-lt"/>
              </a:rPr>
              <a:t>PRO ORGANIZÁTORY</a:t>
            </a:r>
            <a:endParaRPr lang="en-US" b="1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5F217011-469E-4862-A0E1-007C05D8F68B}"/>
              </a:ext>
            </a:extLst>
          </p:cNvPr>
          <p:cNvSpPr txBox="1"/>
          <p:nvPr/>
        </p:nvSpPr>
        <p:spPr>
          <a:xfrm>
            <a:off x="655320" y="2644518"/>
            <a:ext cx="9013052" cy="3327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AKREDITOVANÉ VZDĚLÁVÁNÍ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SDÍLENÍ ZKUŠENOSTÍ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TANDEMOVÉ VZDĚLÁVÁNÍ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ZAVÁDĚNÍ NOVÝCH METOD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3580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82" y="711144"/>
            <a:ext cx="3946264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Vzdělávání pracovníků v neformálním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403" y="2708620"/>
            <a:ext cx="2447964" cy="21635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>
                <a:solidFill>
                  <a:schemeClr val="bg1"/>
                </a:solidFill>
              </a:rPr>
              <a:t>Jeden organizátor absolvuje jeden akreditovaný vzdělávací program o rozsahu 8 hodin.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41FE5B01-36C8-49EA-929E-EF5801F0EADE}"/>
              </a:ext>
            </a:extLst>
          </p:cNvPr>
          <p:cNvSpPr txBox="1">
            <a:spLocks/>
          </p:cNvSpPr>
          <p:nvPr/>
        </p:nvSpPr>
        <p:spPr>
          <a:xfrm>
            <a:off x="7309291" y="1856934"/>
            <a:ext cx="2447964" cy="5001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539261" y="1335114"/>
            <a:ext cx="3382536" cy="2163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Musí jít o </a:t>
            </a:r>
            <a:r>
              <a:rPr lang="cs-CZ" sz="2400" b="1" dirty="0"/>
              <a:t>akreditovaný program </a:t>
            </a:r>
            <a:r>
              <a:rPr lang="cs-CZ" sz="2400" dirty="0"/>
              <a:t>(MŠMT akreditace DVPP) v některé z </a:t>
            </a:r>
            <a:r>
              <a:rPr lang="cs-CZ" sz="2400" b="1" dirty="0"/>
              <a:t>tematických variant</a:t>
            </a:r>
            <a:r>
              <a:rPr lang="cs-CZ" sz="2400" dirty="0"/>
              <a:t>.</a:t>
            </a:r>
          </a:p>
        </p:txBody>
      </p:sp>
      <p:sp>
        <p:nvSpPr>
          <p:cNvPr id="19" name="Zástupný obsah 4">
            <a:extLst>
              <a:ext uri="{FF2B5EF4-FFF2-40B4-BE49-F238E27FC236}">
                <a16:creationId xmlns:a16="http://schemas.microsoft.com/office/drawing/2014/main" id="{5A1CD811-B8D7-4109-9821-13BB41602DFB}"/>
              </a:ext>
            </a:extLst>
          </p:cNvPr>
          <p:cNvSpPr txBox="1">
            <a:spLocks/>
          </p:cNvSpPr>
          <p:nvPr/>
        </p:nvSpPr>
        <p:spPr>
          <a:xfrm>
            <a:off x="8533273" y="1246305"/>
            <a:ext cx="2873438" cy="266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1640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při realizaci kurzu do 10-ti km od sídla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2112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při realizaci kurzu nad 10 km od sídla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7091414" y="4277075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4639209" y="4795583"/>
            <a:ext cx="6896299" cy="180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Při delších kurzech je možné zvolit jednotku až 10x.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05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/>
              <a:t>Např. Pepa jezdí na kurz z Brna do Prahy. Kurz má celkem 60 hodin. Na Pepův kurz lze žádat o 7 jednotek (7*2112Kč). </a:t>
            </a:r>
          </a:p>
        </p:txBody>
      </p:sp>
    </p:spTree>
    <p:extLst>
      <p:ext uri="{BB962C8B-B14F-4D97-AF65-F5344CB8AC3E}">
        <p14:creationId xmlns:p14="http://schemas.microsoft.com/office/powerpoint/2010/main" val="2927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82" y="711144"/>
            <a:ext cx="3946264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Sdílení zkušeností prostřednictvím návštěv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402" y="2708619"/>
            <a:ext cx="2569151" cy="23838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dirty="0">
                <a:solidFill>
                  <a:schemeClr val="bg1"/>
                </a:solidFill>
              </a:rPr>
              <a:t>Organizátor jednoho ZČ uskuteční dvě návštěvy (2x4hod) na stejné téma u jiného organizátora z jiného ZČ.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41FE5B01-36C8-49EA-929E-EF5801F0EADE}"/>
              </a:ext>
            </a:extLst>
          </p:cNvPr>
          <p:cNvSpPr txBox="1">
            <a:spLocks/>
          </p:cNvSpPr>
          <p:nvPr/>
        </p:nvSpPr>
        <p:spPr>
          <a:xfrm>
            <a:off x="7309291" y="1856934"/>
            <a:ext cx="2447964" cy="5001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539261" y="1335114"/>
            <a:ext cx="3382536" cy="2163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Zapojení organizátoři musejí být ze ZČ s různým IČ, případně může být jeden z nich vyslán ústředím. </a:t>
            </a:r>
          </a:p>
        </p:txBody>
      </p:sp>
      <p:sp>
        <p:nvSpPr>
          <p:cNvPr id="19" name="Zástupný obsah 4">
            <a:extLst>
              <a:ext uri="{FF2B5EF4-FFF2-40B4-BE49-F238E27FC236}">
                <a16:creationId xmlns:a16="http://schemas.microsoft.com/office/drawing/2014/main" id="{5A1CD811-B8D7-4109-9821-13BB41602DFB}"/>
              </a:ext>
            </a:extLst>
          </p:cNvPr>
          <p:cNvSpPr txBox="1">
            <a:spLocks/>
          </p:cNvSpPr>
          <p:nvPr/>
        </p:nvSpPr>
        <p:spPr>
          <a:xfrm>
            <a:off x="8533273" y="1246305"/>
            <a:ext cx="2873438" cy="266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6140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bez úhrady mzdových nákladů organizátorů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10 524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 úhradou mzdových nákladů organizátorů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7091414" y="4277075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3358769" y="4795583"/>
            <a:ext cx="8697242" cy="18055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Stejná dvojice může spolupracovat opakovaně, jen vždy na jiné téma.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05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/>
              <a:t>Např. Jana z RC Praha a Eva ze ZČ Rozruch se 4x navštíví. Při dvou návštěvách probírají metodiku práce se středoškoláky. Při dalších dvou návštěvách probírají rukodělné činnosti v BRĎO. Obě mají na tuto činnost DPP. Na jejich spolupráci lze žádat 2*10 524Kč.</a:t>
            </a:r>
          </a:p>
        </p:txBody>
      </p:sp>
    </p:spTree>
    <p:extLst>
      <p:ext uri="{BB962C8B-B14F-4D97-AF65-F5344CB8AC3E}">
        <p14:creationId xmlns:p14="http://schemas.microsoft.com/office/powerpoint/2010/main" val="298453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F6800A-4E8C-4183-9CE0-91E59E63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81" y="711144"/>
            <a:ext cx="4207175" cy="1639970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latin typeface="+mn-lt"/>
              </a:rPr>
              <a:t>Tandemové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8A81D2-E91C-41EF-9B44-1B1BAC1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402" y="2708619"/>
            <a:ext cx="2569151" cy="238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>
                <a:solidFill>
                  <a:schemeClr val="bg1"/>
                </a:solidFill>
              </a:rPr>
              <a:t>Dva organizátoři (i ze stejného ZČ) spolu připraví realizují 10 hodin „výuky“ v rámci 5-ti měsíců.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785BA43-65D3-4DF6-88BB-68DF6A50B276}"/>
              </a:ext>
            </a:extLst>
          </p:cNvPr>
          <p:cNvSpPr txBox="1"/>
          <p:nvPr/>
        </p:nvSpPr>
        <p:spPr>
          <a:xfrm>
            <a:off x="5349128" y="434756"/>
            <a:ext cx="1493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Omezení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BF08853-32B7-4D6D-B70A-8D102DE6F1B5}"/>
              </a:ext>
            </a:extLst>
          </p:cNvPr>
          <p:cNvSpPr txBox="1"/>
          <p:nvPr/>
        </p:nvSpPr>
        <p:spPr>
          <a:xfrm>
            <a:off x="8254279" y="449534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Finanční podmínky</a:t>
            </a:r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41FE5B01-36C8-49EA-929E-EF5801F0EADE}"/>
              </a:ext>
            </a:extLst>
          </p:cNvPr>
          <p:cNvSpPr txBox="1">
            <a:spLocks/>
          </p:cNvSpPr>
          <p:nvPr/>
        </p:nvSpPr>
        <p:spPr>
          <a:xfrm>
            <a:off x="7309291" y="1856934"/>
            <a:ext cx="2447964" cy="5001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00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726D69EC-AD86-4F58-802E-8533BC8EF1BA}"/>
              </a:ext>
            </a:extLst>
          </p:cNvPr>
          <p:cNvSpPr txBox="1">
            <a:spLocks/>
          </p:cNvSpPr>
          <p:nvPr/>
        </p:nvSpPr>
        <p:spPr>
          <a:xfrm>
            <a:off x="4539261" y="1335114"/>
            <a:ext cx="3382536" cy="2163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Lze spojit max. 2 hodiny – tj. nelze využít celé na jedné víkendovce, ale spíš pro oddílovou činnost.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19" name="Zástupný obsah 4">
            <a:extLst>
              <a:ext uri="{FF2B5EF4-FFF2-40B4-BE49-F238E27FC236}">
                <a16:creationId xmlns:a16="http://schemas.microsoft.com/office/drawing/2014/main" id="{5A1CD811-B8D7-4109-9821-13BB41602DFB}"/>
              </a:ext>
            </a:extLst>
          </p:cNvPr>
          <p:cNvSpPr txBox="1">
            <a:spLocks/>
          </p:cNvSpPr>
          <p:nvPr/>
        </p:nvSpPr>
        <p:spPr>
          <a:xfrm>
            <a:off x="8533273" y="1246305"/>
            <a:ext cx="2873438" cy="266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11 840Kč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bez úhrady mzdových nákladů organizátorů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b="1" dirty="0"/>
              <a:t>24 990 Kč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 úhradou mzdových nákladů organizátorů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CB9066B-E34A-425D-AF27-058B51D30307}"/>
              </a:ext>
            </a:extLst>
          </p:cNvPr>
          <p:cNvSpPr txBox="1"/>
          <p:nvPr/>
        </p:nvSpPr>
        <p:spPr>
          <a:xfrm>
            <a:off x="7091414" y="4277075"/>
            <a:ext cx="171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Upřesnění</a:t>
            </a:r>
          </a:p>
        </p:txBody>
      </p:sp>
      <p:sp>
        <p:nvSpPr>
          <p:cNvPr id="21" name="Zástupný obsah 4">
            <a:extLst>
              <a:ext uri="{FF2B5EF4-FFF2-40B4-BE49-F238E27FC236}">
                <a16:creationId xmlns:a16="http://schemas.microsoft.com/office/drawing/2014/main" id="{92769F4E-5301-4AA7-B450-1953FA132F6E}"/>
              </a:ext>
            </a:extLst>
          </p:cNvPr>
          <p:cNvSpPr txBox="1">
            <a:spLocks/>
          </p:cNvSpPr>
          <p:nvPr/>
        </p:nvSpPr>
        <p:spPr>
          <a:xfrm>
            <a:off x="3358769" y="4795583"/>
            <a:ext cx="8697242" cy="180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Stejná dvojice může spolupracovat opakovaně, jen vždy na jiné téma.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05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2000" dirty="0"/>
              <a:t>Např. Petr a Kája z BRĎO Tišnov spolu připraví a vedou BRĎO. Od září do ledna věnují 1 schůzku v měsíci </a:t>
            </a:r>
            <a:r>
              <a:rPr lang="cs-CZ" sz="2000" dirty="0" err="1"/>
              <a:t>ekoartu</a:t>
            </a:r>
            <a:r>
              <a:rPr lang="cs-CZ" sz="2000" dirty="0"/>
              <a:t>. Od listopadu do března věnují 1 schůzku v měsíci badatelským aktivitám. Oba mají DPP. Lze žádat o 2x 24 990Kč.</a:t>
            </a:r>
          </a:p>
        </p:txBody>
      </p:sp>
    </p:spTree>
    <p:extLst>
      <p:ext uri="{BB962C8B-B14F-4D97-AF65-F5344CB8AC3E}">
        <p14:creationId xmlns:p14="http://schemas.microsoft.com/office/powerpoint/2010/main" val="3360626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1601</Words>
  <Application>Microsoft Office PowerPoint</Application>
  <PresentationFormat>Širokoúhlá obrazovka</PresentationFormat>
  <Paragraphs>185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ŠABLONY PRO NEZISKOVKY</vt:lpstr>
      <vt:lpstr>CO JSOU ŠABLONY?  JAKÉ MAJÍ VÝHODY?</vt:lpstr>
      <vt:lpstr>CO VÁM PROJEKT MŮŽE PŘINÉST?</vt:lpstr>
      <vt:lpstr>JAKÁ JSOU OBECNÁ OMEZENÍ?</vt:lpstr>
      <vt:lpstr>ŠABLONY</vt:lpstr>
      <vt:lpstr>PRO ORGANIZÁTORY</vt:lpstr>
      <vt:lpstr>Vzdělávání pracovníků v neformálním vzdělávání</vt:lpstr>
      <vt:lpstr>Sdílení zkušeností prostřednictvím návštěv</vt:lpstr>
      <vt:lpstr>Tandemové vzdělávání</vt:lpstr>
      <vt:lpstr>Zavádění nových metod</vt:lpstr>
      <vt:lpstr>PRO DĚTI A MLÁDEŽ </vt:lpstr>
      <vt:lpstr>Nový klub</vt:lpstr>
      <vt:lpstr>Projektový den v klubovně</vt:lpstr>
      <vt:lpstr>Projektový den mimo klubovnu</vt:lpstr>
      <vt:lpstr>HURÁ DO PŘÍPRAV!</vt:lpstr>
      <vt:lpstr>CO BUDEME POTŘEBOVAT OD VÁS?</vt:lpstr>
      <vt:lpstr>TERMÍNY </vt:lpstr>
      <vt:lpstr>KDO PROJEKT SESTAVUJE?  KOHO SE PTÁT?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ŠABLONY PRO NEZISKOVKY</dc:title>
  <dc:creator>Kudlicka Jiri</dc:creator>
  <cp:lastModifiedBy>Kudlicka Jiri</cp:lastModifiedBy>
  <cp:revision>16</cp:revision>
  <dcterms:created xsi:type="dcterms:W3CDTF">2019-05-15T08:18:39Z</dcterms:created>
  <dcterms:modified xsi:type="dcterms:W3CDTF">2019-05-15T10:20:50Z</dcterms:modified>
</cp:coreProperties>
</file>